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6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drawings/drawing13.xml" ContentType="application/vnd.openxmlformats-officedocument.drawingml.chartshapes+xml"/>
  <Override PartName="/ppt/charts/chart22.xml" ContentType="application/vnd.openxmlformats-officedocument.drawingml.chart+xml"/>
  <Override PartName="/ppt/drawings/drawing14.xml" ContentType="application/vnd.openxmlformats-officedocument.drawingml.chartshapes+xml"/>
  <Override PartName="/ppt/charts/chart23.xml" ContentType="application/vnd.openxmlformats-officedocument.drawingml.chart+xml"/>
  <Override PartName="/ppt/drawings/drawing15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rawings/drawing16.xml" ContentType="application/vnd.openxmlformats-officedocument.drawingml.chartshapes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7"/>
  </p:notesMasterIdLst>
  <p:sldIdLst>
    <p:sldId id="256" r:id="rId2"/>
    <p:sldId id="337" r:id="rId3"/>
    <p:sldId id="355" r:id="rId4"/>
    <p:sldId id="523" r:id="rId5"/>
    <p:sldId id="524" r:id="rId6"/>
    <p:sldId id="525" r:id="rId7"/>
    <p:sldId id="526" r:id="rId8"/>
    <p:sldId id="336" r:id="rId9"/>
    <p:sldId id="335" r:id="rId10"/>
    <p:sldId id="338" r:id="rId11"/>
    <p:sldId id="341" r:id="rId12"/>
    <p:sldId id="432" r:id="rId13"/>
    <p:sldId id="423" r:id="rId14"/>
    <p:sldId id="323" r:id="rId15"/>
    <p:sldId id="433" r:id="rId16"/>
    <p:sldId id="321" r:id="rId17"/>
    <p:sldId id="527" r:id="rId18"/>
    <p:sldId id="343" r:id="rId19"/>
    <p:sldId id="522" r:id="rId20"/>
    <p:sldId id="345" r:id="rId21"/>
    <p:sldId id="347" r:id="rId22"/>
    <p:sldId id="348" r:id="rId23"/>
    <p:sldId id="354" r:id="rId24"/>
    <p:sldId id="327" r:id="rId25"/>
    <p:sldId id="276" r:id="rId26"/>
    <p:sldId id="311" r:id="rId27"/>
    <p:sldId id="312" r:id="rId28"/>
    <p:sldId id="313" r:id="rId29"/>
    <p:sldId id="315" r:id="rId30"/>
    <p:sldId id="316" r:id="rId31"/>
    <p:sldId id="314" r:id="rId32"/>
    <p:sldId id="317" r:id="rId33"/>
    <p:sldId id="318" r:id="rId34"/>
    <p:sldId id="319" r:id="rId35"/>
    <p:sldId id="328" r:id="rId36"/>
    <p:sldId id="464" r:id="rId37"/>
    <p:sldId id="333" r:id="rId38"/>
    <p:sldId id="437" r:id="rId39"/>
    <p:sldId id="438" r:id="rId40"/>
    <p:sldId id="492" r:id="rId41"/>
    <p:sldId id="493" r:id="rId42"/>
    <p:sldId id="494" r:id="rId43"/>
    <p:sldId id="495" r:id="rId44"/>
    <p:sldId id="496" r:id="rId45"/>
    <p:sldId id="497" r:id="rId46"/>
    <p:sldId id="498" r:id="rId47"/>
    <p:sldId id="499" r:id="rId48"/>
    <p:sldId id="528" r:id="rId49"/>
    <p:sldId id="500" r:id="rId50"/>
    <p:sldId id="501" r:id="rId51"/>
    <p:sldId id="529" r:id="rId52"/>
    <p:sldId id="530" r:id="rId53"/>
    <p:sldId id="502" r:id="rId54"/>
    <p:sldId id="503" r:id="rId55"/>
    <p:sldId id="504" r:id="rId56"/>
    <p:sldId id="505" r:id="rId57"/>
    <p:sldId id="508" r:id="rId58"/>
    <p:sldId id="509" r:id="rId59"/>
    <p:sldId id="510" r:id="rId60"/>
    <p:sldId id="511" r:id="rId61"/>
    <p:sldId id="512" r:id="rId62"/>
    <p:sldId id="513" r:id="rId63"/>
    <p:sldId id="514" r:id="rId64"/>
    <p:sldId id="515" r:id="rId65"/>
    <p:sldId id="516" r:id="rId66"/>
    <p:sldId id="371" r:id="rId67"/>
    <p:sldId id="434" r:id="rId68"/>
    <p:sldId id="435" r:id="rId69"/>
    <p:sldId id="436" r:id="rId70"/>
    <p:sldId id="531" r:id="rId71"/>
    <p:sldId id="451" r:id="rId72"/>
    <p:sldId id="452" r:id="rId73"/>
    <p:sldId id="453" r:id="rId74"/>
    <p:sldId id="454" r:id="rId75"/>
    <p:sldId id="455" r:id="rId76"/>
    <p:sldId id="447" r:id="rId77"/>
    <p:sldId id="448" r:id="rId78"/>
    <p:sldId id="449" r:id="rId79"/>
    <p:sldId id="441" r:id="rId80"/>
    <p:sldId id="442" r:id="rId81"/>
    <p:sldId id="532" r:id="rId82"/>
    <p:sldId id="443" r:id="rId83"/>
    <p:sldId id="533" r:id="rId84"/>
    <p:sldId id="444" r:id="rId85"/>
    <p:sldId id="445" r:id="rId86"/>
    <p:sldId id="446" r:id="rId87"/>
    <p:sldId id="534" r:id="rId88"/>
    <p:sldId id="486" r:id="rId89"/>
    <p:sldId id="487" r:id="rId90"/>
    <p:sldId id="488" r:id="rId91"/>
    <p:sldId id="489" r:id="rId92"/>
    <p:sldId id="490" r:id="rId93"/>
    <p:sldId id="491" r:id="rId94"/>
    <p:sldId id="460" r:id="rId95"/>
    <p:sldId id="461" r:id="rId96"/>
    <p:sldId id="536" r:id="rId97"/>
    <p:sldId id="462" r:id="rId98"/>
    <p:sldId id="463" r:id="rId99"/>
    <p:sldId id="465" r:id="rId100"/>
    <p:sldId id="466" r:id="rId101"/>
    <p:sldId id="467" r:id="rId102"/>
    <p:sldId id="468" r:id="rId103"/>
    <p:sldId id="537" r:id="rId104"/>
    <p:sldId id="469" r:id="rId105"/>
    <p:sldId id="470" r:id="rId106"/>
    <p:sldId id="456" r:id="rId107"/>
    <p:sldId id="457" r:id="rId108"/>
    <p:sldId id="538" r:id="rId109"/>
    <p:sldId id="458" r:id="rId110"/>
    <p:sldId id="459" r:id="rId111"/>
    <p:sldId id="517" r:id="rId112"/>
    <p:sldId id="539" r:id="rId113"/>
    <p:sldId id="518" r:id="rId114"/>
    <p:sldId id="519" r:id="rId115"/>
    <p:sldId id="439" r:id="rId116"/>
    <p:sldId id="440" r:id="rId117"/>
    <p:sldId id="471" r:id="rId118"/>
    <p:sldId id="473" r:id="rId119"/>
    <p:sldId id="474" r:id="rId120"/>
    <p:sldId id="475" r:id="rId121"/>
    <p:sldId id="476" r:id="rId122"/>
    <p:sldId id="477" r:id="rId123"/>
    <p:sldId id="478" r:id="rId124"/>
    <p:sldId id="472" r:id="rId125"/>
    <p:sldId id="479" r:id="rId126"/>
    <p:sldId id="480" r:id="rId127"/>
    <p:sldId id="481" r:id="rId128"/>
    <p:sldId id="540" r:id="rId129"/>
    <p:sldId id="482" r:id="rId130"/>
    <p:sldId id="483" r:id="rId131"/>
    <p:sldId id="484" r:id="rId132"/>
    <p:sldId id="485" r:id="rId133"/>
    <p:sldId id="520" r:id="rId134"/>
    <p:sldId id="424" r:id="rId135"/>
    <p:sldId id="425" r:id="rId136"/>
    <p:sldId id="426" r:id="rId137"/>
    <p:sldId id="535" r:id="rId138"/>
    <p:sldId id="427" r:id="rId139"/>
    <p:sldId id="428" r:id="rId140"/>
    <p:sldId id="429" r:id="rId141"/>
    <p:sldId id="430" r:id="rId142"/>
    <p:sldId id="431" r:id="rId143"/>
    <p:sldId id="541" r:id="rId144"/>
    <p:sldId id="542" r:id="rId145"/>
    <p:sldId id="339" r:id="rId14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2" d="100"/>
          <a:sy n="112" d="100"/>
        </p:scale>
        <p:origin x="19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viewProps" Target="viewProps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6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35075416011004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77-4A2C-B6E6-31E87EABC5AA}"/>
                </c:ext>
              </c:extLst>
            </c:dLbl>
            <c:dLbl>
              <c:idx val="1"/>
              <c:layout>
                <c:manualLayout>
                  <c:x val="1.5432098765432098E-2"/>
                  <c:y val="-0.34632788549020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77-4A2C-B6E6-31E87EABC5AA}"/>
                </c:ext>
              </c:extLst>
            </c:dLbl>
            <c:dLbl>
              <c:idx val="2"/>
              <c:layout>
                <c:manualLayout>
                  <c:x val="1.5432098765432098E-2"/>
                  <c:y val="-0.3928797701156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77-4A2C-B6E6-31E87EABC5AA}"/>
                </c:ext>
              </c:extLst>
            </c:dLbl>
            <c:dLbl>
              <c:idx val="3"/>
              <c:layout>
                <c:manualLayout>
                  <c:x val="1.6975308641975197E-2"/>
                  <c:y val="-0.38880589844371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77-4A2C-B6E6-31E87EABC5AA}"/>
                </c:ext>
              </c:extLst>
            </c:dLbl>
            <c:dLbl>
              <c:idx val="4"/>
              <c:layout>
                <c:manualLayout>
                  <c:x val="9.2592592592592587E-3"/>
                  <c:y val="-0.3825010434276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77-4A2C-B6E6-31E87EABC5AA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77-4A2C-B6E6-31E87EABC5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 год </c:v>
                </c:pt>
                <c:pt idx="1">
                  <c:v>2020 год 
оценка</c:v>
                </c:pt>
                <c:pt idx="2">
                  <c:v>2021 год 
прогноз</c:v>
                </c:pt>
                <c:pt idx="3">
                  <c:v>2022 год
 прогноз</c:v>
                </c:pt>
                <c:pt idx="4">
                  <c:v>2023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184.2</c:v>
                </c:pt>
                <c:pt idx="1">
                  <c:v>187.7</c:v>
                </c:pt>
                <c:pt idx="2">
                  <c:v>191</c:v>
                </c:pt>
                <c:pt idx="3">
                  <c:v>195</c:v>
                </c:pt>
                <c:pt idx="4">
                  <c:v>198.6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77-4A2C-B6E6-31E87EABC5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0834688"/>
        <c:axId val="270835080"/>
        <c:axId val="0"/>
      </c:bar3DChart>
      <c:catAx>
        <c:axId val="270834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0835080"/>
        <c:crossesAt val="0"/>
        <c:auto val="1"/>
        <c:lblAlgn val="ctr"/>
        <c:lblOffset val="100"/>
        <c:tickLblSkip val="1"/>
        <c:noMultiLvlLbl val="0"/>
      </c:catAx>
      <c:valAx>
        <c:axId val="270835080"/>
        <c:scaling>
          <c:orientation val="minMax"/>
          <c:max val="25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0834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 доходов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9.5389401177647026E-4"/>
          <c:y val="2.176712875524119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71760601886109"/>
          <c:y val="0.2614018713699735"/>
          <c:w val="0.65722878705032939"/>
          <c:h val="0.60763754713312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7372658593489601"/>
                  <c:y val="-0.132813775149811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НДФЛ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1 362,0</a:t>
                    </a:r>
                    <a:r>
                      <a:rPr lang="ru-RU" dirty="0"/>
                      <a:t>
37%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80-463A-A3B7-40D65AD6041F}"/>
                </c:ext>
              </c:extLst>
            </c:dLbl>
            <c:dLbl>
              <c:idx val="1"/>
              <c:layout>
                <c:manualLayout>
                  <c:x val="0.22120631040995434"/>
                  <c:y val="3.04834099366187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Акцизы </a:t>
                    </a:r>
                    <a:r>
                      <a:rPr lang="ru-RU" dirty="0"/>
                      <a:t>на нефтепродукты
 </a:t>
                    </a:r>
                    <a:r>
                      <a:rPr lang="ru-RU" dirty="0" smtClean="0"/>
                      <a:t>107,5</a:t>
                    </a:r>
                    <a:r>
                      <a:rPr lang="ru-RU" dirty="0"/>
                      <a:t>
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80-463A-A3B7-40D65AD6041F}"/>
                </c:ext>
              </c:extLst>
            </c:dLbl>
            <c:dLbl>
              <c:idx val="2"/>
              <c:layout>
                <c:manualLayout>
                  <c:x val="0.15115131652038663"/>
                  <c:y val="0.1306377480691445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УСН</a:t>
                    </a:r>
                    <a:r>
                      <a:rPr lang="ru-RU" dirty="0"/>
                      <a:t>
 </a:t>
                    </a:r>
                    <a:r>
                      <a:rPr lang="ru-RU" dirty="0" smtClean="0"/>
                      <a:t>489,6</a:t>
                    </a:r>
                    <a:r>
                      <a:rPr lang="ru-RU" dirty="0"/>
                      <a:t>
13%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80-463A-A3B7-40D65AD6041F}"/>
                </c:ext>
              </c:extLst>
            </c:dLbl>
            <c:dLbl>
              <c:idx val="3"/>
              <c:layout>
                <c:manualLayout>
                  <c:x val="3.7971003221864238E-2"/>
                  <c:y val="0.151372584116168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ЕНВД</a:t>
                    </a:r>
                    <a:r>
                      <a:rPr lang="ru-RU" dirty="0"/>
                      <a:t>
 </a:t>
                    </a:r>
                    <a:r>
                      <a:rPr lang="ru-RU" dirty="0" smtClean="0"/>
                      <a:t>25,0</a:t>
                    </a:r>
                    <a:r>
                      <a:rPr lang="ru-RU" dirty="0"/>
                      <a:t>
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80-463A-A3B7-40D65AD6041F}"/>
                </c:ext>
              </c:extLst>
            </c:dLbl>
            <c:dLbl>
              <c:idx val="4"/>
              <c:layout>
                <c:manualLayout>
                  <c:x val="-0.11962080711319949"/>
                  <c:y val="0.161119269748082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Патент</a:t>
                    </a:r>
                    <a:r>
                      <a:rPr lang="ru-RU" dirty="0"/>
                      <a:t>
 </a:t>
                    </a:r>
                    <a:r>
                      <a:rPr lang="ru-RU" dirty="0" smtClean="0"/>
                      <a:t>60,0</a:t>
                    </a:r>
                    <a:r>
                      <a:rPr lang="ru-RU" dirty="0"/>
                      <a:t>
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80-463A-A3B7-40D65AD6041F}"/>
                </c:ext>
              </c:extLst>
            </c:dLbl>
            <c:dLbl>
              <c:idx val="5"/>
              <c:layout>
                <c:manualLayout>
                  <c:x val="-0.30389912231974225"/>
                  <c:y val="-5.44335951698097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</a:t>
                    </a:r>
                    <a:r>
                      <a:rPr lang="ru-RU" dirty="0"/>
                      <a:t>на имущество физ.лиц
 </a:t>
                    </a:r>
                    <a:r>
                      <a:rPr lang="ru-RU" dirty="0" smtClean="0"/>
                      <a:t>175,0</a:t>
                    </a:r>
                    <a:r>
                      <a:rPr lang="ru-RU" dirty="0"/>
                      <a:t>
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80-463A-A3B7-40D65AD6041F}"/>
                </c:ext>
              </c:extLst>
            </c:dLbl>
            <c:dLbl>
              <c:idx val="6"/>
              <c:layout>
                <c:manualLayout>
                  <c:x val="-0.23157360293300744"/>
                  <c:y val="-0.152411734772953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Земельный </a:t>
                    </a:r>
                    <a:r>
                      <a:rPr lang="ru-RU" dirty="0"/>
                      <a:t>налог юр.л.
</a:t>
                    </a:r>
                    <a:r>
                      <a:rPr lang="ru-RU" dirty="0" smtClean="0"/>
                      <a:t>1 200,0</a:t>
                    </a:r>
                    <a:r>
                      <a:rPr lang="ru-RU" dirty="0"/>
                      <a:t>
37%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80-463A-A3B7-40D65AD6041F}"/>
                </c:ext>
              </c:extLst>
            </c:dLbl>
            <c:dLbl>
              <c:idx val="7"/>
              <c:layout>
                <c:manualLayout>
                  <c:x val="-0.14109120838992764"/>
                  <c:y val="-0.1916012937544767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Земельный налог физ.л.
 </a:t>
                    </a:r>
                    <a:r>
                      <a:rPr lang="ru-RU" dirty="0" smtClean="0"/>
                      <a:t>202,0</a:t>
                    </a:r>
                    <a:r>
                      <a:rPr lang="ru-RU" dirty="0"/>
                      <a:t>
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80-463A-A3B7-40D65AD6041F}"/>
                </c:ext>
              </c:extLst>
            </c:dLbl>
            <c:dLbl>
              <c:idx val="8"/>
              <c:layout>
                <c:manualLayout>
                  <c:x val="8.4348005015717584E-2"/>
                  <c:y val="-0.1937785811835048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Госпошлина
 </a:t>
                    </a:r>
                    <a:r>
                      <a:rPr lang="ru-RU" dirty="0" smtClean="0"/>
                      <a:t>30,5</a:t>
                    </a:r>
                    <a:r>
                      <a:rPr lang="ru-RU" dirty="0"/>
                      <a:t>
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80-463A-A3B7-40D65AD604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ЕНВД</c:v>
                </c:pt>
                <c:pt idx="4">
                  <c:v>Патент</c:v>
                </c:pt>
                <c:pt idx="5">
                  <c:v>Налог на имущество физ.лиц</c:v>
                </c:pt>
                <c:pt idx="6">
                  <c:v>Земельный налог юр.л.</c:v>
                </c:pt>
                <c:pt idx="7">
                  <c:v>Земельный налог физ.л.</c:v>
                </c:pt>
                <c:pt idx="8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1362</c:v>
                </c:pt>
                <c:pt idx="1">
                  <c:v>107.5</c:v>
                </c:pt>
                <c:pt idx="2">
                  <c:v>512.4</c:v>
                </c:pt>
                <c:pt idx="3">
                  <c:v>25</c:v>
                </c:pt>
                <c:pt idx="4">
                  <c:v>60</c:v>
                </c:pt>
                <c:pt idx="5">
                  <c:v>175</c:v>
                </c:pt>
                <c:pt idx="6">
                  <c:v>1434.5</c:v>
                </c:pt>
                <c:pt idx="7">
                  <c:v>217</c:v>
                </c:pt>
                <c:pt idx="8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480-463A-A3B7-40D65AD60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65-40E4-AC07-63769EA5B6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65-40E4-AC07-63769EA5B6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65-40E4-AC07-63769EA5B66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065-40E4-AC07-63769EA5B66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065-40E4-AC07-63769EA5B66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065-40E4-AC07-63769EA5B66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065-40E4-AC07-63769EA5B66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065-40E4-AC07-63769EA5B66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065-40E4-AC07-63769EA5B66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065-40E4-AC07-63769EA5B664}"/>
              </c:ext>
            </c:extLst>
          </c:dPt>
          <c:dLbls>
            <c:dLbl>
              <c:idx val="0"/>
              <c:layout>
                <c:manualLayout>
                  <c:x val="0.23847651971620665"/>
                  <c:y val="-0.23357014385788966"/>
                </c:manualLayout>
              </c:layout>
              <c:tx>
                <c:rich>
                  <a:bodyPr/>
                  <a:lstStyle/>
                  <a:p>
                    <a:fld id="{E73A965D-9F18-4197-B561-213CBD17BE9A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B10F1D4F-D26A-43DE-82B3-95FE3898DB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065-40E4-AC07-63769EA5B664}"/>
                </c:ext>
              </c:extLst>
            </c:dLbl>
            <c:dLbl>
              <c:idx val="1"/>
              <c:layout>
                <c:manualLayout>
                  <c:x val="0.24448565107053793"/>
                  <c:y val="-3.0983794593393614E-2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065-40E4-AC07-63769EA5B664}"/>
                </c:ext>
              </c:extLst>
            </c:dLbl>
            <c:dLbl>
              <c:idx val="2"/>
              <c:layout>
                <c:manualLayout>
                  <c:x val="0.21867039598855567"/>
                  <c:y val="9.771812140993334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65-40E4-AC07-63769EA5B664}"/>
                </c:ext>
              </c:extLst>
            </c:dLbl>
            <c:dLbl>
              <c:idx val="3"/>
              <c:layout>
                <c:manualLayout>
                  <c:x val="0.1943736853231606"/>
                  <c:y val="0.27170404489591249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065-40E4-AC07-63769EA5B664}"/>
                </c:ext>
              </c:extLst>
            </c:dLbl>
            <c:dLbl>
              <c:idx val="4"/>
              <c:layout>
                <c:manualLayout>
                  <c:x val="-2.1632801133336387E-2"/>
                  <c:y val="0.1792813185922284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65-40E4-AC07-63769EA5B664}"/>
                </c:ext>
              </c:extLst>
            </c:dLbl>
            <c:dLbl>
              <c:idx val="5"/>
              <c:layout>
                <c:manualLayout>
                  <c:x val="-0.18678096324022464"/>
                  <c:y val="0.147768866522338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065-40E4-AC07-63769EA5B664}"/>
                </c:ext>
              </c:extLst>
            </c:dLbl>
            <c:dLbl>
              <c:idx val="6"/>
              <c:layout>
                <c:manualLayout>
                  <c:x val="-0.2945976168179153"/>
                  <c:y val="5.9584220371910544E-2"/>
                </c:manualLayout>
              </c:layout>
              <c:tx>
                <c:rich>
                  <a:bodyPr/>
                  <a:lstStyle/>
                  <a:p>
                    <a:fld id="{BF83BE17-5A3B-45E1-A60B-607127856665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D8F111C6-8204-46D5-B28C-5E45FB44B11F}" type="VALUE">
                      <a:rPr lang="ru-RU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065-40E4-AC07-63769EA5B664}"/>
                </c:ext>
              </c:extLst>
            </c:dLbl>
            <c:dLbl>
              <c:idx val="7"/>
              <c:layout>
                <c:manualLayout>
                  <c:x val="-0.28548635031839215"/>
                  <c:y val="-0.228803406228136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065-40E4-AC07-63769EA5B664}"/>
                </c:ext>
              </c:extLst>
            </c:dLbl>
            <c:dLbl>
              <c:idx val="8"/>
              <c:layout>
                <c:manualLayout>
                  <c:x val="-0.13515045307626017"/>
                  <c:y val="-0.183519398745484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065-40E4-AC07-63769EA5B664}"/>
                </c:ext>
              </c:extLst>
            </c:dLbl>
            <c:dLbl>
              <c:idx val="9"/>
              <c:layout>
                <c:manualLayout>
                  <c:x val="0.21867039598855567"/>
                  <c:y val="-0.355121953416587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065-40E4-AC07-63769EA5B6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Платежи от МУП</c:v>
                </c:pt>
                <c:pt idx="1">
                  <c:v>Сервитут</c:v>
                </c:pt>
                <c:pt idx="2">
                  <c:v>Найм, реклама</c:v>
                </c:pt>
                <c:pt idx="3">
                  <c:v>Плата за негативное воздействие</c:v>
                </c:pt>
                <c:pt idx="4">
                  <c:v>Продажа имущества</c:v>
                </c:pt>
                <c:pt idx="5">
                  <c:v>Продажа земли (в т.ч. перераспределение)</c:v>
                </c:pt>
                <c:pt idx="6">
                  <c:v>Штрафы</c:v>
                </c:pt>
                <c:pt idx="7">
                  <c:v>Прочие платежи (вырубка и проч.)</c:v>
                </c:pt>
                <c:pt idx="8">
                  <c:v>Аренда земли</c:v>
                </c:pt>
                <c:pt idx="9">
                  <c:v>Аренда имущества</c:v>
                </c:pt>
              </c:strCache>
            </c:strRef>
          </c:cat>
          <c:val>
            <c:numRef>
              <c:f>Лист1!$B$2:$B$11</c:f>
              <c:numCache>
                <c:formatCode>#\ ##0.0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31.9</c:v>
                </c:pt>
                <c:pt idx="3">
                  <c:v>2.9</c:v>
                </c:pt>
                <c:pt idx="4">
                  <c:v>279</c:v>
                </c:pt>
                <c:pt idx="5">
                  <c:v>80</c:v>
                </c:pt>
                <c:pt idx="6">
                  <c:v>3</c:v>
                </c:pt>
                <c:pt idx="7">
                  <c:v>4.7</c:v>
                </c:pt>
                <c:pt idx="8">
                  <c:v>448.2</c:v>
                </c:pt>
                <c:pt idx="9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065-40E4-AC07-63769EA5B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8F-4A06-8036-84157EA960EB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8F-4A06-8036-84157EA960EB}"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8F-4A06-8036-84157EA960EB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8F-4A06-8036-84157EA960EB}"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8F-4A06-8036-84157EA96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1440.2</c:v>
                </c:pt>
                <c:pt idx="1">
                  <c:v>1218.7</c:v>
                </c:pt>
                <c:pt idx="2">
                  <c:v>1362</c:v>
                </c:pt>
                <c:pt idx="3">
                  <c:v>1435.5</c:v>
                </c:pt>
                <c:pt idx="4">
                  <c:v>1513.6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8F-4A06-8036-84157EA960E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8F-4A06-8036-84157EA960EB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8F-4A06-8036-84157EA960EB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58F-4A06-8036-84157EA960EB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58F-4A06-8036-84157EA96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545.20000000000005</c:v>
                </c:pt>
                <c:pt idx="1">
                  <c:v>502.8</c:v>
                </c:pt>
                <c:pt idx="2">
                  <c:v>540.29999999999995</c:v>
                </c:pt>
                <c:pt idx="3">
                  <c:v>522.1</c:v>
                </c:pt>
                <c:pt idx="4">
                  <c:v>470.1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8F-4A06-8036-84157EA960E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58F-4A06-8036-84157EA960EB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58F-4A06-8036-84157EA960EB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58F-4A06-8036-84157EA960EB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58F-4A06-8036-84157EA960EB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58F-4A06-8036-84157EA96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1775.8</c:v>
                </c:pt>
                <c:pt idx="1">
                  <c:v>1713.4</c:v>
                </c:pt>
                <c:pt idx="2">
                  <c:v>1826.5</c:v>
                </c:pt>
                <c:pt idx="3">
                  <c:v>1853.7</c:v>
                </c:pt>
                <c:pt idx="4">
                  <c:v>1882.6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58F-4A06-8036-84157EA960E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58F-4A06-8036-84157EA960E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58F-4A06-8036-84157EA960E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58F-4A06-8036-84157EA960EB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58F-4A06-8036-84157EA960EB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58F-4A06-8036-84157EA96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546.6</c:v>
                </c:pt>
                <c:pt idx="1">
                  <c:v>522</c:v>
                </c:pt>
                <c:pt idx="2">
                  <c:v>597.4</c:v>
                </c:pt>
                <c:pt idx="3">
                  <c:v>721.5</c:v>
                </c:pt>
                <c:pt idx="4">
                  <c:v>829.7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58F-4A06-8036-84157EA960E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58F-4A06-8036-84157EA960E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58F-4A06-8036-84157EA960E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58F-4A06-8036-84157EA960EB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58F-4A06-8036-84157EA960EB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58F-4A06-8036-84157EA96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>
                  <c:v>175.3</c:v>
                </c:pt>
                <c:pt idx="1">
                  <c:v>169.2</c:v>
                </c:pt>
                <c:pt idx="2">
                  <c:v>359.1</c:v>
                </c:pt>
                <c:pt idx="3">
                  <c:v>100.1</c:v>
                </c:pt>
                <c:pt idx="4">
                  <c:v>100.1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58F-4A06-8036-84157EA960E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58F-4A06-8036-84157EA960EB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58F-4A06-8036-84157EA960EB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58F-4A06-8036-84157EA960EB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58F-4A06-8036-84157EA96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>
                  <c:v>110.6</c:v>
                </c:pt>
                <c:pt idx="1">
                  <c:v>102.5</c:v>
                </c:pt>
                <c:pt idx="2">
                  <c:v>107.5</c:v>
                </c:pt>
                <c:pt idx="3">
                  <c:v>103.4</c:v>
                </c:pt>
                <c:pt idx="4">
                  <c:v>102.6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258F-4A06-8036-84157EA960E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58F-4A06-8036-84157EA960EB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58F-4A06-8036-84157EA960EB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258F-4A06-8036-84157EA960EB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258F-4A06-8036-84157EA960EB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258F-4A06-8036-84157EA96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>
                  <c:v>219.6</c:v>
                </c:pt>
                <c:pt idx="1">
                  <c:v>217.5</c:v>
                </c:pt>
                <c:pt idx="2">
                  <c:v>41</c:v>
                </c:pt>
                <c:pt idx="3">
                  <c:v>41.2</c:v>
                </c:pt>
                <c:pt idx="4" formatCode="0.0">
                  <c:v>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258F-4A06-8036-84157EA960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3576096"/>
        <c:axId val="473573352"/>
        <c:axId val="0"/>
      </c:bar3DChart>
      <c:catAx>
        <c:axId val="47357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573352"/>
        <c:crosses val="autoZero"/>
        <c:auto val="1"/>
        <c:lblAlgn val="ctr"/>
        <c:lblOffset val="100"/>
        <c:noMultiLvlLbl val="0"/>
      </c:catAx>
      <c:valAx>
        <c:axId val="473573352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576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45-46C6-99FA-09EB776B1F6D}"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45-46C6-99FA-09EB776B1F6D}"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45-46C6-99FA-09EB776B1F6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г.о.Подольск</c:v>
                </c:pt>
                <c:pt idx="5">
                  <c:v>г.о.Волоколамск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20607</c:v>
                </c:pt>
                <c:pt idx="1">
                  <c:v>24956</c:v>
                </c:pt>
                <c:pt idx="2">
                  <c:v>28185</c:v>
                </c:pt>
                <c:pt idx="3">
                  <c:v>12091</c:v>
                </c:pt>
                <c:pt idx="4">
                  <c:v>18393</c:v>
                </c:pt>
                <c:pt idx="5">
                  <c:v>40702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45-46C6-99FA-09EB776B1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3577272"/>
        <c:axId val="473579624"/>
      </c:barChart>
      <c:catAx>
        <c:axId val="47357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579624"/>
        <c:crosses val="autoZero"/>
        <c:auto val="1"/>
        <c:lblAlgn val="ctr"/>
        <c:lblOffset val="100"/>
        <c:noMultiLvlLbl val="0"/>
      </c:catAx>
      <c:valAx>
        <c:axId val="473579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577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C8-4C2F-B53E-6C1ECA1387E4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C8-4C2F-B53E-6C1ECA1387E4}"/>
                </c:ext>
              </c:extLst>
            </c:dLbl>
            <c:dLbl>
              <c:idx val="2"/>
              <c:layout>
                <c:manualLayout>
                  <c:x val="4.4783954651588147E-3"/>
                  <c:y val="-4.83258149273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C8-4C2F-B53E-6C1ECA1387E4}"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C8-4C2F-B53E-6C1ECA1387E4}"/>
                </c:ext>
              </c:extLst>
            </c:dLbl>
            <c:dLbl>
              <c:idx val="4"/>
              <c:layout>
                <c:manualLayout>
                  <c:x val="1.1942701363818881E-2"/>
                  <c:y val="-1.771926077894894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C8-4C2F-B53E-6C1ECA1387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1041.5999999999999</c:v>
                </c:pt>
                <c:pt idx="1">
                  <c:v>589.4</c:v>
                </c:pt>
                <c:pt idx="2">
                  <c:v>579.4</c:v>
                </c:pt>
                <c:pt idx="3">
                  <c:v>774.2</c:v>
                </c:pt>
                <c:pt idx="4">
                  <c:v>646.70000000000005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C8-4C2F-B53E-6C1ECA1387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C8-4C2F-B53E-6C1ECA1387E4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C8-4C2F-B53E-6C1ECA1387E4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9C8-4C2F-B53E-6C1ECA1387E4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C8-4C2F-B53E-6C1ECA1387E4}"/>
                </c:ext>
              </c:extLst>
            </c:dLbl>
            <c:dLbl>
              <c:idx val="4"/>
              <c:layout>
                <c:manualLayout>
                  <c:x val="1.1942701363818881E-2"/>
                  <c:y val="4.83258149273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9C8-4C2F-B53E-6C1ECA1387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2829.3</c:v>
                </c:pt>
                <c:pt idx="1">
                  <c:v>3090.3</c:v>
                </c:pt>
                <c:pt idx="2">
                  <c:v>2997.7</c:v>
                </c:pt>
                <c:pt idx="3">
                  <c:v>2983.3</c:v>
                </c:pt>
                <c:pt idx="4">
                  <c:v>2994.3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9C8-4C2F-B53E-6C1ECA1387E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9C8-4C2F-B53E-6C1ECA1387E4}"/>
                </c:ext>
              </c:extLst>
            </c:dLbl>
            <c:dLbl>
              <c:idx val="1"/>
              <c:layout>
                <c:manualLayout>
                  <c:x val="7.4641883523868004E-3"/>
                  <c:y val="1.6352200061263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9C8-4C2F-B53E-6C1ECA1387E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9C8-4C2F-B53E-6C1ECA1387E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9C8-4C2F-B53E-6C1ECA1387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351.3</c:v>
                </c:pt>
                <c:pt idx="1">
                  <c:v>41.4</c:v>
                </c:pt>
                <c:pt idx="2">
                  <c:v>0</c:v>
                </c:pt>
                <c:pt idx="3">
                  <c:v>0</c:v>
                </c:pt>
                <c:pt idx="4">
                  <c:v>78.599999999999994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9C8-4C2F-B53E-6C1ECA1387E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4928376704773547E-2"/>
                  <c:y val="-3.141177970277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9C8-4C2F-B53E-6C1ECA1387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1">
                  <c:v>89.9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9C8-4C2F-B53E-6C1ECA138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3574136"/>
        <c:axId val="473574920"/>
        <c:axId val="0"/>
      </c:bar3DChart>
      <c:catAx>
        <c:axId val="473574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574920"/>
        <c:crosses val="autoZero"/>
        <c:auto val="1"/>
        <c:lblAlgn val="ctr"/>
        <c:lblOffset val="100"/>
        <c:noMultiLvlLbl val="0"/>
      </c:catAx>
      <c:valAx>
        <c:axId val="47357492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574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39367093249934"/>
          <c:y val="0.24628186126685933"/>
          <c:w val="0.21114214071511392"/>
          <c:h val="0.46786238177774309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4E-4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30902041837576533"/>
                  <c:y val="0.1613134617833790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302-4366-8A64-705181E56A05}"/>
                </c:ext>
              </c:extLst>
            </c:dLbl>
            <c:dLbl>
              <c:idx val="1"/>
              <c:layout>
                <c:manualLayout>
                  <c:x val="-0.25214800617497435"/>
                  <c:y val="1.50559151964144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02-4366-8A64-705181E56A05}"/>
                </c:ext>
              </c:extLst>
            </c:dLbl>
            <c:dLbl>
              <c:idx val="2"/>
              <c:layout>
                <c:manualLayout>
                  <c:x val="-0.25304401504715279"/>
                  <c:y val="-0.122598166599375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02-4366-8A64-705181E56A05}"/>
                </c:ext>
              </c:extLst>
            </c:dLbl>
            <c:dLbl>
              <c:idx val="3"/>
              <c:layout>
                <c:manualLayout>
                  <c:x val="-0.23770801413520412"/>
                  <c:y val="-0.2000285876095068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02-4366-8A64-705181E56A0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02-4366-8A64-705181E56A05}"/>
                </c:ext>
              </c:extLst>
            </c:dLbl>
            <c:dLbl>
              <c:idx val="5"/>
              <c:layout>
                <c:manualLayout>
                  <c:x val="0.27911521659746547"/>
                  <c:y val="-6.45253508417763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02-4366-8A64-705181E56A05}"/>
                </c:ext>
              </c:extLst>
            </c:dLbl>
            <c:dLbl>
              <c:idx val="6"/>
              <c:layout>
                <c:manualLayout>
                  <c:x val="0.27179064595718877"/>
                  <c:y val="-0.180671151714850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02-4366-8A64-705181E56A05}"/>
                </c:ext>
              </c:extLst>
            </c:dLbl>
            <c:dLbl>
              <c:idx val="7"/>
              <c:layout>
                <c:manualLayout>
                  <c:x val="0.32464611272226324"/>
                  <c:y val="-1.5055915196414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02-4366-8A64-705181E56A05}"/>
                </c:ext>
              </c:extLst>
            </c:dLbl>
            <c:dLbl>
              <c:idx val="8"/>
              <c:layout>
                <c:manualLayout>
                  <c:x val="0.27483562705164294"/>
                  <c:y val="0.163464222132500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02-4366-8A64-705181E56A05}"/>
                </c:ext>
              </c:extLst>
            </c:dLbl>
            <c:dLbl>
              <c:idx val="9"/>
              <c:layout>
                <c:manualLayout>
                  <c:x val="3.9873602371066443E-2"/>
                  <c:y val="0.193576052525329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02-4366-8A64-705181E56A05}"/>
                </c:ext>
              </c:extLst>
            </c:dLbl>
            <c:dLbl>
              <c:idx val="10"/>
              <c:layout>
                <c:manualLayout>
                  <c:x val="-0.15182640902829167"/>
                  <c:y val="0.1591625320763817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02-4366-8A64-705181E56A05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1350.6</c:v>
                </c:pt>
                <c:pt idx="1">
                  <c:v>86.7</c:v>
                </c:pt>
                <c:pt idx="2">
                  <c:v>515.9</c:v>
                </c:pt>
                <c:pt idx="3">
                  <c:v>1047</c:v>
                </c:pt>
                <c:pt idx="4">
                  <c:v>10.9</c:v>
                </c:pt>
                <c:pt idx="5">
                  <c:v>4528.5</c:v>
                </c:pt>
                <c:pt idx="6">
                  <c:v>603.5</c:v>
                </c:pt>
                <c:pt idx="7">
                  <c:v>234</c:v>
                </c:pt>
                <c:pt idx="8">
                  <c:v>291.39999999999998</c:v>
                </c:pt>
                <c:pt idx="9">
                  <c:v>67.5</c:v>
                </c:pt>
                <c:pt idx="1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302-4366-8A64-705181E56A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15"/>
          <c:y val="0.20975015217790388"/>
          <c:w val="0.50028659373616835"/>
          <c:h val="0.73826780826550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431963357905814"/>
                  <c:y val="9.393110378325994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3B70335-3575-460D-991A-6E6DF8B4FD32}" type="CATEGORYNAM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68FE761-CEB9-4C68-B9AC-BCACF2DBB16C}" type="VALU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125-49E6-A3A2-27796FD028FE}"/>
                </c:ext>
              </c:extLst>
            </c:dLbl>
            <c:dLbl>
              <c:idx val="1"/>
              <c:layout>
                <c:manualLayout>
                  <c:x val="-0.1841252511904303"/>
                  <c:y val="-0.244614834619541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125-49E6-A3A2-27796FD028FE}"/>
                </c:ext>
              </c:extLst>
            </c:dLbl>
            <c:dLbl>
              <c:idx val="2"/>
              <c:layout>
                <c:manualLayout>
                  <c:x val="0.14288979197815699"/>
                  <c:y val="-0.176190281025685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125-49E6-A3A2-27796FD028FE}"/>
                </c:ext>
              </c:extLst>
            </c:dLbl>
            <c:dLbl>
              <c:idx val="3"/>
              <c:layout>
                <c:manualLayout>
                  <c:x val="0.22129825465911238"/>
                  <c:y val="-0.145753442809404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125-49E6-A3A2-27796FD028FE}"/>
                </c:ext>
              </c:extLst>
            </c:dLbl>
            <c:dLbl>
              <c:idx val="4"/>
              <c:layout>
                <c:manualLayout>
                  <c:x val="0.21619858850714221"/>
                  <c:y val="0.144147603594849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2125-49E6-A3A2-27796FD028FE}"/>
                </c:ext>
              </c:extLst>
            </c:dLbl>
            <c:dLbl>
              <c:idx val="5"/>
              <c:layout>
                <c:manualLayout>
                  <c:x val="-0.37181421692003025"/>
                  <c:y val="-7.17722065865081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125-49E6-A3A2-27796FD02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4.5</c:v>
                </c:pt>
                <c:pt idx="1">
                  <c:v>12.2</c:v>
                </c:pt>
                <c:pt idx="2">
                  <c:v>418.9</c:v>
                </c:pt>
                <c:pt idx="3">
                  <c:v>41</c:v>
                </c:pt>
                <c:pt idx="4">
                  <c:v>7</c:v>
                </c:pt>
                <c:pt idx="5">
                  <c:v>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25-49E6-A3A2-27796FD02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083618213634384"/>
                  <c:y val="-1.1456809119617774E-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06615622023524"/>
                      <c:h val="0.732023218596576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3D0-49BB-88D0-5CA7E134EB3B}"/>
                </c:ext>
              </c:extLst>
            </c:dLbl>
            <c:dLbl>
              <c:idx val="1"/>
              <c:layout>
                <c:manualLayout>
                  <c:x val="-0.2051230461395335"/>
                  <c:y val="-0.244007739532192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168011695474651"/>
                      <c:h val="0.5693513922417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3D0-49BB-88D0-5CA7E134EB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30.5</c:v>
                </c:pt>
                <c:pt idx="1">
                  <c:v>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D0-49BB-88D0-5CA7E134EB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6952216045559"/>
          <c:y val="0.26241768914310898"/>
          <c:w val="0.40704962379047177"/>
          <c:h val="0.770132061201931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355931751738043"/>
                  <c:y val="-0.2112928919238418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37E5F5C-239D-4E97-BC4C-2270931320E7}" type="CATEGORYNAM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1BFDE1C-ECF9-4F60-9217-5D4A9300D8BD}" type="VALU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522161581537741"/>
                      <c:h val="0.2786355972942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8BB-4F62-865F-BB556762EBE0}"/>
                </c:ext>
              </c:extLst>
            </c:dLbl>
            <c:dLbl>
              <c:idx val="1"/>
              <c:layout>
                <c:manualLayout>
                  <c:x val="0.2740747093316197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26890097448995"/>
                      <c:h val="0.229100379997523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8BB-4F62-865F-BB556762EBE0}"/>
                </c:ext>
              </c:extLst>
            </c:dLbl>
            <c:dLbl>
              <c:idx val="2"/>
              <c:layout>
                <c:manualLayout>
                  <c:x val="-0.33842277839506879"/>
                  <c:y val="-2.68315760357459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8BB-4F62-865F-BB556762EBE0}"/>
                </c:ext>
              </c:extLst>
            </c:dLbl>
            <c:dLbl>
              <c:idx val="3"/>
              <c:layout>
                <c:manualLayout>
                  <c:x val="-0.31935643017175036"/>
                  <c:y val="-5.57271194588570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8BB-4F62-865F-BB556762EBE0}"/>
                </c:ext>
              </c:extLst>
            </c:dLbl>
            <c:dLbl>
              <c:idx val="4"/>
              <c:layout>
                <c:manualLayout>
                  <c:x val="-0.13465400249472728"/>
                  <c:y val="-0.202268803961777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8BB-4F62-865F-BB556762EB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3.6</c:v>
                </c:pt>
                <c:pt idx="1">
                  <c:v>99.2</c:v>
                </c:pt>
                <c:pt idx="2">
                  <c:v>375.3</c:v>
                </c:pt>
                <c:pt idx="3">
                  <c:v>14</c:v>
                </c:pt>
                <c:pt idx="4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8BB-4F62-865F-BB556762EB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10264963680481"/>
          <c:y val="0.17636929230085546"/>
          <c:w val="0.47528097015544973"/>
          <c:h val="0.775129152316409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676862293078528"/>
                  <c:y val="-0.201242240890613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524-42C9-A352-41074D8301CF}"/>
                </c:ext>
              </c:extLst>
            </c:dLbl>
            <c:dLbl>
              <c:idx val="1"/>
              <c:layout>
                <c:manualLayout>
                  <c:x val="0.27615718136581308"/>
                  <c:y val="-3.905228478886961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24-42C9-A352-41074D8301CF}"/>
                </c:ext>
              </c:extLst>
            </c:dLbl>
            <c:dLbl>
              <c:idx val="2"/>
              <c:layout>
                <c:manualLayout>
                  <c:x val="-0.17404864371794948"/>
                  <c:y val="-0.583375351456675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524-42C9-A352-41074D8301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92.1</c:v>
                </c:pt>
                <c:pt idx="1">
                  <c:v>362.9</c:v>
                </c:pt>
                <c:pt idx="2">
                  <c:v>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24-42C9-A352-41074D830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2033788174139E-2"/>
                  <c:y val="-0.4237111358866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968161143599735E-2"/>
                      <c:h val="5.92073022265763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440-4B85-BD16-2A362CF650EF}"/>
                </c:ext>
              </c:extLst>
            </c:dLbl>
            <c:dLbl>
              <c:idx val="1"/>
              <c:layout>
                <c:manualLayout>
                  <c:x val="2.2173489278752435E-2"/>
                  <c:y val="-0.399859852999207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440-4B85-BD16-2A362CF650EF}"/>
                </c:ext>
              </c:extLst>
            </c:dLbl>
            <c:dLbl>
              <c:idx val="2"/>
              <c:layout>
                <c:manualLayout>
                  <c:x val="1.5594541910331383E-2"/>
                  <c:y val="-0.391441974104068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440-4B85-BD16-2A362CF650EF}"/>
                </c:ext>
              </c:extLst>
            </c:dLbl>
            <c:dLbl>
              <c:idx val="3"/>
              <c:layout>
                <c:manualLayout>
                  <c:x val="9.0155945419102129E-3"/>
                  <c:y val="-0.38723259276149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40-4B85-BD16-2A362CF650EF}"/>
                </c:ext>
              </c:extLst>
            </c:dLbl>
            <c:dLbl>
              <c:idx val="4"/>
              <c:layout>
                <c:manualLayout>
                  <c:x val="1.1371020142948776E-3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40-4B85-BD16-2A362CF650EF}"/>
                </c:ext>
              </c:extLst>
            </c:dLbl>
            <c:dLbl>
              <c:idx val="5"/>
              <c:layout>
                <c:manualLayout>
                  <c:x val="9.2592592592591408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40-4B85-BD16-2A362CF650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</c:v>
                </c:pt>
                <c:pt idx="1">
                  <c:v>2020 год 
оценка</c:v>
                </c:pt>
                <c:pt idx="2">
                  <c:v>2021 год 
прогноз</c:v>
                </c:pt>
                <c:pt idx="3">
                  <c:v>2022 год 
прогноз</c:v>
                </c:pt>
                <c:pt idx="4">
                  <c:v>2023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67977.100000000006</c:v>
                </c:pt>
                <c:pt idx="1">
                  <c:v>64024.7</c:v>
                </c:pt>
                <c:pt idx="2">
                  <c:v>65465.3</c:v>
                </c:pt>
                <c:pt idx="3">
                  <c:v>67168.3</c:v>
                </c:pt>
                <c:pt idx="4">
                  <c:v>69912.899999999994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40-4B85-BD16-2A362CF650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9794936"/>
        <c:axId val="469789448"/>
        <c:axId val="0"/>
      </c:bar3DChart>
      <c:catAx>
        <c:axId val="469794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9789448"/>
        <c:crosses val="autoZero"/>
        <c:auto val="1"/>
        <c:lblAlgn val="ctr"/>
        <c:lblOffset val="100"/>
        <c:noMultiLvlLbl val="0"/>
      </c:catAx>
      <c:valAx>
        <c:axId val="469789448"/>
        <c:scaling>
          <c:orientation val="minMax"/>
          <c:max val="8000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9794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436-40C4-823D-E672A6751000}"/>
              </c:ext>
            </c:extLst>
          </c:dPt>
          <c:dLbls>
            <c:dLbl>
              <c:idx val="0"/>
              <c:layout>
                <c:manualLayout>
                  <c:x val="0.37996007355586126"/>
                  <c:y val="-0.49880267560107311"/>
                </c:manualLayout>
              </c:layout>
              <c:spPr/>
              <c:txPr>
                <a:bodyPr/>
                <a:lstStyle/>
                <a:p>
                  <a:pPr>
                    <a:defRPr sz="105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0799782309504"/>
                      <c:h val="0.267886464338222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436-40C4-823D-E672A675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Охрана объектов растительного и животного мира  и среды их обитания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36-40C4-823D-E672A6751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9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46122377273923"/>
          <c:y val="0.32545045499994973"/>
          <c:w val="0.51731242251632903"/>
          <c:h val="0.640910100897880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106603362701874"/>
                  <c:y val="3.109878450246084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17-4463-9D5A-7641EA08EAFB}"/>
                </c:ext>
              </c:extLst>
            </c:dLbl>
            <c:dLbl>
              <c:idx val="1"/>
              <c:layout>
                <c:manualLayout>
                  <c:x val="-0.26322955572693929"/>
                  <c:y val="-9.8328531371589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31984158735468"/>
                      <c:h val="0.327084869357950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317-4463-9D5A-7641EA08EAFB}"/>
                </c:ext>
              </c:extLst>
            </c:dLbl>
            <c:dLbl>
              <c:idx val="2"/>
              <c:layout>
                <c:manualLayout>
                  <c:x val="-0.29247888439410852"/>
                  <c:y val="-0.171559220692650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943681255692496"/>
                      <c:h val="0.24852036642393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317-4463-9D5A-7641EA08EAFB}"/>
                </c:ext>
              </c:extLst>
            </c:dLbl>
            <c:dLbl>
              <c:idx val="3"/>
              <c:layout>
                <c:manualLayout>
                  <c:x val="-7.7061499168076003E-2"/>
                  <c:y val="-0.24059773608019863"/>
                </c:manualLayout>
              </c:layout>
              <c:tx>
                <c:rich>
                  <a:bodyPr/>
                  <a:lstStyle/>
                  <a:p>
                    <a:fld id="{F3F57B3C-AC4C-4636-B8C2-13FD208B0514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r>
                      <a:rPr lang="ru-RU" baseline="0" dirty="0" smtClean="0"/>
                      <a:t>38,6</a:t>
                    </a:r>
                    <a:endParaRPr lang="ru-RU" baseline="0" dirty="0"/>
                  </a:p>
                  <a:p>
                    <a:r>
                      <a:rPr lang="ru-RU" dirty="0" smtClean="0"/>
                      <a:t>0,9%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883087114522879"/>
                      <c:h val="0.30463786851965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317-4463-9D5A-7641EA08EAFB}"/>
                </c:ext>
              </c:extLst>
            </c:dLbl>
            <c:dLbl>
              <c:idx val="4"/>
              <c:layout>
                <c:manualLayout>
                  <c:x val="0.41914905028489419"/>
                  <c:y val="-0.2614583356028140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5256879449421"/>
                      <c:h val="0.230883437193847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317-4463-9D5A-7641EA08EAFB}"/>
                </c:ext>
              </c:extLst>
            </c:dLbl>
            <c:dLbl>
              <c:idx val="5"/>
              <c:layout>
                <c:manualLayout>
                  <c:x val="0.40636442846494736"/>
                  <c:y val="-0.247139442806441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17-4463-9D5A-7641EA08EA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1390.6</c:v>
                </c:pt>
                <c:pt idx="1">
                  <c:v>2704.5</c:v>
                </c:pt>
                <c:pt idx="2">
                  <c:v>303.2</c:v>
                </c:pt>
                <c:pt idx="3">
                  <c:v>38.6</c:v>
                </c:pt>
                <c:pt idx="4">
                  <c:v>91.6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17-4463-9D5A-7641EA08E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3"/>
          <c:y val="0.27886404094635481"/>
          <c:w val="0.50183838432366357"/>
          <c:h val="0.64772163558054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8775818118934903"/>
                  <c:y val="-0.450399245045124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13593551333803"/>
                      <c:h val="0.346176006283539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941-4962-9EFF-68E9039445C2}"/>
                </c:ext>
              </c:extLst>
            </c:dLbl>
            <c:dLbl>
              <c:idx val="1"/>
              <c:layout>
                <c:manualLayout>
                  <c:x val="0.29162511185487872"/>
                  <c:y val="-3.07620858664282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73403334510592"/>
                      <c:h val="0.633288807703536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941-4962-9EFF-68E9039445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575.79999999999995</c:v>
                </c:pt>
                <c:pt idx="1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41-4962-9EFF-68E903944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1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76"/>
          <c:y val="0.21926993096863123"/>
          <c:w val="0.45672797184493641"/>
          <c:h val="0.728295955104087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272347490483548"/>
                  <c:y val="-0.193052874004990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3820834546749"/>
                      <c:h val="0.28876896561042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CD8-474A-B2C8-B286076119D8}"/>
                </c:ext>
              </c:extLst>
            </c:dLbl>
            <c:dLbl>
              <c:idx val="1"/>
              <c:layout>
                <c:manualLayout>
                  <c:x val="0.2474435360091698"/>
                  <c:y val="1.4300212889258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D8-474A-B2C8-B286076119D8}"/>
                </c:ext>
              </c:extLst>
            </c:dLbl>
            <c:dLbl>
              <c:idx val="2"/>
              <c:layout>
                <c:manualLayout>
                  <c:x val="-0.23954640188121756"/>
                  <c:y val="-0.297921101859553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20531201452574"/>
                      <c:h val="0.35550329242696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CD8-474A-B2C8-B286076119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94.9</c:v>
                </c:pt>
                <c:pt idx="2">
                  <c:v>122.1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D8-474A-B2C8-B28607611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E10-48AB-B1CB-40BADAF155E9}"/>
              </c:ext>
            </c:extLst>
          </c:dPt>
          <c:dLbls>
            <c:dLbl>
              <c:idx val="0"/>
              <c:layout>
                <c:manualLayout>
                  <c:x val="2.7028080120572924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8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291,4</a:t>
                    </a:r>
                    <a:r>
                      <a:rPr lang="en-US" sz="2398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  </a:t>
                    </a:r>
                    <a:r>
                      <a:rPr lang="en-US" sz="1798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10-48AB-B1CB-40BADAF155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8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232.5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10-48AB-B1CB-40BADAF15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65"/>
          <c:h val="0.7266275969336745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7D2-4E09-9D4B-9976DBA28F0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E7D2-4E09-9D4B-9976DBA28F04}"/>
              </c:ext>
            </c:extLst>
          </c:dPt>
          <c:dLbls>
            <c:dLbl>
              <c:idx val="0"/>
              <c:layout>
                <c:manualLayout>
                  <c:x val="0.26053642507154379"/>
                  <c:y val="-2.65717928418931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7D2-4E09-9D4B-9976DBA28F04}"/>
                </c:ext>
              </c:extLst>
            </c:dLbl>
            <c:dLbl>
              <c:idx val="1"/>
              <c:layout>
                <c:manualLayout>
                  <c:x val="-0.24509235117609376"/>
                  <c:y val="-0.11828760182526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D2-4E09-9D4B-9976DBA28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#\ ##0.0_ ;[Red]\-#\ ##0.0\ </c:formatCode>
                <c:ptCount val="2"/>
                <c:pt idx="0">
                  <c:v>14</c:v>
                </c:pt>
                <c:pt idx="1">
                  <c:v>53.5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(факт)</c:v>
                </c:pt>
                <c:pt idx="1">
                  <c:v>2020 год (ожидаемое)</c:v>
                </c:pt>
                <c:pt idx="2">
                  <c:v>2021 год (план)</c:v>
                </c:pt>
                <c:pt idx="3">
                  <c:v>2022 год (план)</c:v>
                </c:pt>
                <c:pt idx="4">
                  <c:v>2023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9323.1</c:v>
                </c:pt>
                <c:pt idx="1">
                  <c:v>8534.4</c:v>
                </c:pt>
                <c:pt idx="2">
                  <c:v>8577.7999999999993</c:v>
                </c:pt>
                <c:pt idx="3">
                  <c:v>8540.5</c:v>
                </c:pt>
                <c:pt idx="4">
                  <c:v>8217.9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78-437E-9CAB-4207EB06A8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78-437E-9CAB-4207EB06A89E}"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78-437E-9CAB-4207EB06A8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(факт)</c:v>
                </c:pt>
                <c:pt idx="1">
                  <c:v>2020 год (ожидаемое)</c:v>
                </c:pt>
                <c:pt idx="2">
                  <c:v>2021 год (план)</c:v>
                </c:pt>
                <c:pt idx="3">
                  <c:v>2022 год (план)</c:v>
                </c:pt>
                <c:pt idx="4">
                  <c:v>2023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41.9</c:v>
                </c:pt>
                <c:pt idx="1">
                  <c:v>257.8</c:v>
                </c:pt>
                <c:pt idx="2">
                  <c:v>233.1</c:v>
                </c:pt>
                <c:pt idx="3">
                  <c:v>194.5</c:v>
                </c:pt>
                <c:pt idx="4">
                  <c:v>591.5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78-437E-9CAB-4207EB06A8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8203072"/>
        <c:axId val="478195624"/>
        <c:axId val="0"/>
      </c:bar3DChart>
      <c:catAx>
        <c:axId val="47820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8195624"/>
        <c:crosses val="autoZero"/>
        <c:auto val="1"/>
        <c:lblAlgn val="ctr"/>
        <c:lblOffset val="100"/>
        <c:noMultiLvlLbl val="0"/>
      </c:catAx>
      <c:valAx>
        <c:axId val="47819562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8203072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278102664063E-3"/>
                  <c:y val="-0.3591722599526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6F-4E87-83EA-417A20865434}"/>
                </c:ext>
              </c:extLst>
            </c:dLbl>
            <c:dLbl>
              <c:idx val="1"/>
              <c:layout>
                <c:manualLayout>
                  <c:x val="7.5536062378167637E-3"/>
                  <c:y val="-0.40126275916589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6F-4E87-83EA-417A20865434}"/>
                </c:ext>
              </c:extLst>
            </c:dLbl>
            <c:dLbl>
              <c:idx val="2"/>
              <c:layout>
                <c:manualLayout>
                  <c:x val="1.0721247563352826E-2"/>
                  <c:y val="-0.40968085900853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6F-4E87-83EA-417A20865434}"/>
                </c:ext>
              </c:extLst>
            </c:dLbl>
            <c:dLbl>
              <c:idx val="3"/>
              <c:layout>
                <c:manualLayout>
                  <c:x val="2.3635477582846003E-2"/>
                  <c:y val="-0.31427572745860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6F-4E87-83EA-417A20865434}"/>
                </c:ext>
              </c:extLst>
            </c:dLbl>
            <c:dLbl>
              <c:idx val="4"/>
              <c:layout>
                <c:manualLayout>
                  <c:x val="1.2508122157244964E-2"/>
                  <c:y val="-0.317081760739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6F-4E87-83EA-417A20865434}"/>
                </c:ext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6F-4E87-83EA-417A208654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</c:v>
                </c:pt>
                <c:pt idx="1">
                  <c:v>2020 год 
оценка</c:v>
                </c:pt>
                <c:pt idx="2">
                  <c:v>2021 год 
прогноз</c:v>
                </c:pt>
                <c:pt idx="3">
                  <c:v>2022  год 
прогноз</c:v>
                </c:pt>
                <c:pt idx="4">
                  <c:v>2023 год 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264.18</c:v>
                </c:pt>
                <c:pt idx="1">
                  <c:v>291.2</c:v>
                </c:pt>
                <c:pt idx="2">
                  <c:v>310</c:v>
                </c:pt>
                <c:pt idx="3">
                  <c:v>218.77</c:v>
                </c:pt>
                <c:pt idx="4">
                  <c:v>186.7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6F-4E87-83EA-417A20865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9793368"/>
        <c:axId val="469795720"/>
        <c:axId val="0"/>
      </c:bar3DChart>
      <c:catAx>
        <c:axId val="469793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9795720"/>
        <c:crosses val="autoZero"/>
        <c:auto val="1"/>
        <c:lblAlgn val="ctr"/>
        <c:lblOffset val="100"/>
        <c:noMultiLvlLbl val="0"/>
      </c:catAx>
      <c:valAx>
        <c:axId val="469795720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9793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29361654051775E-2"/>
          <c:y val="1.8312201422064214E-2"/>
          <c:w val="0.91311512552567164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3808665069003E-2"/>
                  <c:y val="-0.39359862793022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74-4CDE-94C1-547F4881305D}"/>
                </c:ext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74-4CDE-94C1-547F4881305D}"/>
                </c:ext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74-4CDE-94C1-547F4881305D}"/>
                </c:ext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74-4CDE-94C1-547F4881305D}"/>
                </c:ext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74-4CDE-94C1-547F4881305D}"/>
                </c:ext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74-4CDE-94C1-547F488130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</c:v>
                </c:pt>
                <c:pt idx="1">
                  <c:v>2020 год 
оценка</c:v>
                </c:pt>
                <c:pt idx="2">
                  <c:v>2021  год 
прогноз</c:v>
                </c:pt>
                <c:pt idx="3">
                  <c:v>2022 год 
прогноз</c:v>
                </c:pt>
                <c:pt idx="4">
                  <c:v>2023 год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43</c:v>
                </c:pt>
                <c:pt idx="1">
                  <c:v>43.74</c:v>
                </c:pt>
                <c:pt idx="2">
                  <c:v>44.61</c:v>
                </c:pt>
                <c:pt idx="3">
                  <c:v>44.82</c:v>
                </c:pt>
                <c:pt idx="4">
                  <c:v>44.94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74-4CDE-94C1-547F488130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9790232"/>
        <c:axId val="469792584"/>
        <c:axId val="0"/>
      </c:bar3DChart>
      <c:catAx>
        <c:axId val="469790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9792584"/>
        <c:crosses val="autoZero"/>
        <c:auto val="1"/>
        <c:lblAlgn val="ctr"/>
        <c:lblOffset val="100"/>
        <c:noMultiLvlLbl val="0"/>
      </c:catAx>
      <c:valAx>
        <c:axId val="469792584"/>
        <c:scaling>
          <c:orientation val="minMax"/>
          <c:max val="5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9790232"/>
        <c:crosses val="autoZero"/>
        <c:crossBetween val="between"/>
      </c:valAx>
      <c:spPr>
        <a:ln w="12700"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D0-4412-B774-CDF075B3EB65}"/>
                </c:ext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D0-4412-B774-CDF075B3EB65}"/>
                </c:ext>
              </c:extLst>
            </c:dLbl>
            <c:dLbl>
              <c:idx val="2"/>
              <c:layout>
                <c:manualLayout>
                  <c:x val="-2.6071982340126459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D0-4412-B774-CDF075B3EB65}"/>
                </c:ext>
              </c:extLst>
            </c:dLbl>
            <c:dLbl>
              <c:idx val="3"/>
              <c:layout>
                <c:manualLayout>
                  <c:x val="-2.7605628360133899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D0-4412-B774-CDF075B3EB65}"/>
                </c:ext>
              </c:extLst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D0-4412-B774-CDF075B3EB65}"/>
                </c:ext>
              </c:extLst>
            </c:dLbl>
            <c:dLbl>
              <c:idx val="5"/>
              <c:layout>
                <c:manualLayout>
                  <c:x val="-3.0672920400149901E-3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D0-4412-B774-CDF075B3EB65}"/>
                </c:ext>
              </c:extLst>
            </c:dLbl>
            <c:dLbl>
              <c:idx val="6"/>
              <c:layout>
                <c:manualLayout>
                  <c:x val="-1.5336460200074387E-3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D0-4412-B774-CDF075B3EB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2017 исполнение</c:v>
                </c:pt>
                <c:pt idx="1">
                  <c:v>2018 исполнение</c:v>
                </c:pt>
                <c:pt idx="2">
                  <c:v>2019 год исполнение</c:v>
                </c:pt>
                <c:pt idx="3">
                  <c:v>2020 год ожидаемое исполнение</c:v>
                </c:pt>
                <c:pt idx="4">
                  <c:v>2021 год 
план</c:v>
                </c:pt>
                <c:pt idx="5">
                  <c:v>2022 год 
план</c:v>
                </c:pt>
                <c:pt idx="6">
                  <c:v>2023 год 
план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 formatCode="General">
                  <c:v>7125</c:v>
                </c:pt>
                <c:pt idx="1">
                  <c:v>7528.1</c:v>
                </c:pt>
                <c:pt idx="2">
                  <c:v>9044.1</c:v>
                </c:pt>
                <c:pt idx="3">
                  <c:v>8243.1</c:v>
                </c:pt>
                <c:pt idx="4">
                  <c:v>8410.9</c:v>
                </c:pt>
                <c:pt idx="5">
                  <c:v>8535</c:v>
                </c:pt>
                <c:pt idx="6">
                  <c:v>8659.4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AD0-4412-B774-CDF075B3EB6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D0-4412-B774-CDF075B3EB65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AD0-4412-B774-CDF075B3EB65}"/>
                </c:ext>
              </c:extLst>
            </c:dLbl>
            <c:dLbl>
              <c:idx val="2"/>
              <c:layout>
                <c:manualLayout>
                  <c:x val="1.2269168160059509E-2"/>
                  <c:y val="-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AD0-4412-B774-CDF075B3EB65}"/>
                </c:ext>
              </c:extLst>
            </c:dLbl>
            <c:dLbl>
              <c:idx val="3"/>
              <c:layout>
                <c:manualLayout>
                  <c:x val="2.1471044280104143E-2"/>
                  <c:y val="6.96194574871795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AD0-4412-B774-CDF075B3EB65}"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AD0-4412-B774-CDF075B3EB65}"/>
                </c:ext>
              </c:extLst>
            </c:dLbl>
            <c:dLbl>
              <c:idx val="5"/>
              <c:layout>
                <c:manualLayout>
                  <c:x val="2.30046903001114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AD0-4412-B774-CDF075B3EB65}"/>
                </c:ext>
              </c:extLst>
            </c:dLbl>
            <c:dLbl>
              <c:idx val="6"/>
              <c:layout>
                <c:manualLayout>
                  <c:x val="4.1408442540200846E-2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AD0-4412-B774-CDF075B3EB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2017 исполнение</c:v>
                </c:pt>
                <c:pt idx="1">
                  <c:v>2018 исполнение</c:v>
                </c:pt>
                <c:pt idx="2">
                  <c:v>2019 год исполнение</c:v>
                </c:pt>
                <c:pt idx="3">
                  <c:v>2020 год ожидаемое исполнение</c:v>
                </c:pt>
                <c:pt idx="4">
                  <c:v>2021 год 
план</c:v>
                </c:pt>
                <c:pt idx="5">
                  <c:v>2022 год 
план</c:v>
                </c:pt>
                <c:pt idx="6">
                  <c:v>2023 год 
план</c:v>
                </c:pt>
              </c:strCache>
            </c:strRef>
          </c:cat>
          <c:val>
            <c:numRef>
              <c:f>Лист1!$C$2:$C$8</c:f>
              <c:numCache>
                <c:formatCode>#\ ##0.0</c:formatCode>
                <c:ptCount val="7"/>
                <c:pt idx="0">
                  <c:v>7667</c:v>
                </c:pt>
                <c:pt idx="1">
                  <c:v>7747.2</c:v>
                </c:pt>
                <c:pt idx="2">
                  <c:v>9365</c:v>
                </c:pt>
                <c:pt idx="3">
                  <c:v>8792.2000000000007</c:v>
                </c:pt>
                <c:pt idx="4">
                  <c:v>8810.9</c:v>
                </c:pt>
                <c:pt idx="5">
                  <c:v>8735</c:v>
                </c:pt>
                <c:pt idx="6">
                  <c:v>8809.4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AD0-4412-B774-CDF075B3EB6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076672640238038E-2"/>
                  <c:y val="4.8733802969260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AD0-4412-B774-CDF075B3EB65}"/>
                </c:ext>
              </c:extLst>
            </c:dLbl>
            <c:dLbl>
              <c:idx val="1"/>
              <c:layout>
                <c:manualLayout>
                  <c:x val="5.0610318660245478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AD0-4412-B774-CDF075B3EB65}"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AD0-4412-B774-CDF075B3EB65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AD0-4412-B774-CDF075B3EB65}"/>
                </c:ext>
              </c:extLst>
            </c:dLbl>
            <c:dLbl>
              <c:idx val="4"/>
              <c:layout>
                <c:manualLayout>
                  <c:x val="4.1408442540200846E-2"/>
                  <c:y val="3.481027692829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AD0-4412-B774-CDF075B3EB65}"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AD0-4412-B774-CDF075B3EB65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AD0-4412-B774-CDF075B3EB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2017 исполнение</c:v>
                </c:pt>
                <c:pt idx="1">
                  <c:v>2018 исполнение</c:v>
                </c:pt>
                <c:pt idx="2">
                  <c:v>2019 год исполнение</c:v>
                </c:pt>
                <c:pt idx="3">
                  <c:v>2020 год ожидаемое исполнение</c:v>
                </c:pt>
                <c:pt idx="4">
                  <c:v>2021 год 
план</c:v>
                </c:pt>
                <c:pt idx="5">
                  <c:v>2022 год 
план</c:v>
                </c:pt>
                <c:pt idx="6">
                  <c:v>2023 год 
план</c:v>
                </c:pt>
              </c:strCache>
            </c:strRef>
          </c:cat>
          <c:val>
            <c:numRef>
              <c:f>Лист1!$D$2:$D$8</c:f>
              <c:numCache>
                <c:formatCode>#\ ##0.0</c:formatCode>
                <c:ptCount val="7"/>
                <c:pt idx="0">
                  <c:v>-542</c:v>
                </c:pt>
                <c:pt idx="1">
                  <c:v>-219.09999999999945</c:v>
                </c:pt>
                <c:pt idx="2">
                  <c:v>-320.89999999999964</c:v>
                </c:pt>
                <c:pt idx="3">
                  <c:v>-458</c:v>
                </c:pt>
                <c:pt idx="4">
                  <c:v>-400</c:v>
                </c:pt>
                <c:pt idx="5">
                  <c:v>-200</c:v>
                </c:pt>
                <c:pt idx="6">
                  <c:v>-150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0AD0-4412-B774-CDF075B3EB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3048104"/>
        <c:axId val="473046928"/>
        <c:axId val="0"/>
      </c:bar3DChart>
      <c:catAx>
        <c:axId val="473048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046928"/>
        <c:crossesAt val="0"/>
        <c:auto val="1"/>
        <c:lblAlgn val="ctr"/>
        <c:lblOffset val="100"/>
        <c:noMultiLvlLbl val="0"/>
      </c:catAx>
      <c:valAx>
        <c:axId val="473046928"/>
        <c:scaling>
          <c:orientation val="minMax"/>
          <c:max val="10500"/>
          <c:min val="-6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048104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01.01.2022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01.01.2022</c:v>
                </c:pt>
              </c:strCache>
            </c:strRef>
          </c:tx>
          <c:dLbls>
            <c:dLbl>
              <c:idx val="0"/>
              <c:layout>
                <c:manualLayout>
                  <c:x val="0.24691364100320792"/>
                  <c:y val="-1.96420120186603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39-4E92-AF01-F3E66F25E3A1}"/>
                </c:ext>
              </c:extLst>
            </c:dLbl>
            <c:dLbl>
              <c:idx val="1"/>
              <c:layout>
                <c:manualLayout>
                  <c:x val="-0.22530864197530864"/>
                  <c:y val="4.3493626327397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239-4E92-AF01-F3E66F25E3A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Муниципальные гарантии</c:v>
                </c:pt>
                <c:pt idx="1">
                  <c:v>Коммерческий кредит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590.9</c:v>
                </c:pt>
                <c:pt idx="1">
                  <c:v>1337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39-4E92-AF01-F3E66F25E3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95309614076025E-2"/>
          <c:y val="2.5889094295537825E-2"/>
          <c:w val="0.87737666472246523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 </a:t>
                    </a:r>
                    <a:r>
                      <a:rPr lang="en-US" dirty="0" smtClean="0"/>
                      <a:t>777,5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6D-4B4D-A8BD-EEB71C7E135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 </a:t>
                    </a:r>
                    <a:r>
                      <a:rPr lang="en-US" dirty="0" smtClean="0"/>
                      <a:t>939,9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6D-4B4D-A8BD-EEB71C7E13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4813.3</c:v>
                </c:pt>
                <c:pt idx="1">
                  <c:v>4446.1000000000004</c:v>
                </c:pt>
                <c:pt idx="2">
                  <c:v>4833.8</c:v>
                </c:pt>
                <c:pt idx="3">
                  <c:v>4777.5</c:v>
                </c:pt>
                <c:pt idx="4">
                  <c:v>4939.8999999999996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6D-4B4D-A8BD-EEB71C7E135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4230.8</c:v>
                </c:pt>
                <c:pt idx="1">
                  <c:v>3802.1</c:v>
                </c:pt>
                <c:pt idx="2">
                  <c:v>3577.1</c:v>
                </c:pt>
                <c:pt idx="3">
                  <c:v>3757.5</c:v>
                </c:pt>
                <c:pt idx="4">
                  <c:v>3719.5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6D-4B4D-A8BD-EEB71C7E1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3048888"/>
        <c:axId val="473053592"/>
        <c:axId val="0"/>
      </c:bar3DChart>
      <c:catAx>
        <c:axId val="473048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053592"/>
        <c:crosses val="autoZero"/>
        <c:auto val="1"/>
        <c:lblAlgn val="ctr"/>
        <c:lblOffset val="100"/>
        <c:noMultiLvlLbl val="0"/>
      </c:catAx>
      <c:valAx>
        <c:axId val="473053592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3048888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713072324292797"/>
          <c:y val="6.7292095197759833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5416197142116483"/>
                  <c:y val="-0.191200316083691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EBF-4758-8DCA-DB9D02F0607B}"/>
                </c:ext>
              </c:extLst>
            </c:dLbl>
            <c:dLbl>
              <c:idx val="1"/>
              <c:layout>
                <c:manualLayout>
                  <c:x val="-0.21802663690442187"/>
                  <c:y val="-2.302026858966137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Межбюджетные </a:t>
                    </a:r>
                    <a:r>
                      <a:rPr lang="ru-RU" dirty="0"/>
                      <a:t>трансферты 
3 </a:t>
                    </a:r>
                    <a:r>
                      <a:rPr lang="ru-RU" dirty="0" smtClean="0"/>
                      <a:t>731,8</a:t>
                    </a:r>
                    <a:r>
                      <a:rPr lang="ru-RU" dirty="0"/>
                      <a:t>
43%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60832394284232"/>
                      <c:h val="0.44415235390420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EBF-4758-8DCA-DB9D02F060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4833.8</c:v>
                </c:pt>
                <c:pt idx="1">
                  <c:v>3577.1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BF-4758-8DCA-DB9D02F06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9037433340739915"/>
                  <c:y val="-9.6308585081740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36951449838904"/>
                      <c:h val="0.40412041061994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608-4510-9B61-69ADDBB673E1}"/>
                </c:ext>
              </c:extLst>
            </c:dLbl>
            <c:dLbl>
              <c:idx val="1"/>
              <c:layout>
                <c:manualLayout>
                  <c:x val="0.15665523275191645"/>
                  <c:y val="-0.1646936917492993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08-4510-9B61-69ADDBB673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3923.9</c:v>
                </c:pt>
                <c:pt idx="1">
                  <c:v>909.9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08-4510-9B61-69ADDBB67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0.45625</cdr:x>
      <cdr:y>0.44548</cdr:y>
    </cdr:from>
    <cdr:to>
      <cdr:x>0.56736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1 927,9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0.70125</cdr:x>
      <cdr:y>0.41447</cdr:y>
    </cdr:from>
    <cdr:to>
      <cdr:x>0.78875</cdr:x>
      <cdr:y>0.52584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770984" y="1875854"/>
          <a:ext cx="720089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0.78987</cdr:x>
      <cdr:y>0.41447</cdr:y>
    </cdr:from>
    <cdr:to>
      <cdr:x>0.95611</cdr:x>
      <cdr:y>0.41447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500355" y="1875854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0.03626</cdr:x>
      <cdr:y>0.81221</cdr:y>
    </cdr:from>
    <cdr:to>
      <cdr:x>0.255</cdr:x>
      <cdr:y>0.81221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98376" y="3676054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</cdr:x>
      <cdr:y>0.73267</cdr:y>
    </cdr:from>
    <cdr:to>
      <cdr:x>0.33375</cdr:x>
      <cdr:y>0.81221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98576" y="3316014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0.20185</cdr:x>
      <cdr:y>0.77103</cdr:y>
    </cdr:from>
    <cdr:to>
      <cdr:x>0.32346</cdr:x>
      <cdr:y>0.88576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075604" y="2372143"/>
          <a:ext cx="648072" cy="35298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0.02618</cdr:x>
      <cdr:y>0.88805</cdr:y>
    </cdr:from>
    <cdr:to>
      <cdr:x>0.20185</cdr:x>
      <cdr:y>0.88805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39500" y="2732183"/>
          <a:ext cx="93611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0.4093</cdr:x>
      <cdr:y>0.5</cdr:y>
    </cdr:from>
    <cdr:to>
      <cdr:x>0.5907</cdr:x>
      <cdr:y>0.80427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81093" y="1538299"/>
          <a:ext cx="966652" cy="936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515,9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0.66128</cdr:x>
      <cdr:y>0.1625</cdr:y>
    </cdr:from>
    <cdr:to>
      <cdr:x>0.80993</cdr:x>
      <cdr:y>0.1625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523876" y="49993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0.22972</cdr:x>
      <cdr:y>0.19414</cdr:y>
    </cdr:from>
    <cdr:to>
      <cdr:x>0.39349</cdr:x>
      <cdr:y>0.19626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1224136" y="597291"/>
          <a:ext cx="872704" cy="65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0.00691</cdr:x>
      <cdr:y>0.35369</cdr:y>
    </cdr:from>
    <cdr:to>
      <cdr:x>0.2096</cdr:x>
      <cdr:y>0.35877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36822" y="1088161"/>
          <a:ext cx="1080102" cy="1562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0.20269</cdr:x>
      <cdr:y>0.31196</cdr:y>
    </cdr:from>
    <cdr:to>
      <cdr:x>0.40539</cdr:x>
      <cdr:y>0.35877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080120" y="959774"/>
          <a:ext cx="1080120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0.1625</cdr:y>
    </cdr:from>
    <cdr:to>
      <cdr:x>0.65692</cdr:x>
      <cdr:y>0.25612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664419" y="499935"/>
          <a:ext cx="83620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0.39187</cdr:x>
      <cdr:y>0.19493</cdr:y>
    </cdr:from>
    <cdr:to>
      <cdr:x>0.44593</cdr:x>
      <cdr:y>0.26515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088232" y="599734"/>
          <a:ext cx="28803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0.59211</cdr:x>
      <cdr:y>0.21535</cdr:y>
    </cdr:from>
    <cdr:to>
      <cdr:x>0.7956</cdr:x>
      <cdr:y>0.32306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3240360" y="604782"/>
          <a:ext cx="1113658" cy="3024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0.78827</cdr:x>
      <cdr:y>0.21795</cdr:y>
    </cdr:from>
    <cdr:to>
      <cdr:x>0.96578</cdr:x>
      <cdr:y>0.21795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13870" y="612068"/>
          <a:ext cx="97144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0.35503</cdr:x>
      <cdr:y>0.43533</cdr:y>
    </cdr:from>
    <cdr:to>
      <cdr:x>0.56534</cdr:x>
      <cdr:y>0.66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42940" y="1222542"/>
          <a:ext cx="1150944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1 047,0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0.39423</cdr:x>
      <cdr:y>0.35135</cdr:y>
    </cdr:from>
    <cdr:to>
      <cdr:x>0.62733</cdr:x>
      <cdr:y>0.69456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6425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0.7659</cdr:y>
    </cdr:from>
    <cdr:to>
      <cdr:x>0.20545</cdr:x>
      <cdr:y>0.7659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-467545" y="2460791"/>
          <a:ext cx="85805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0.2069</cdr:x>
      <cdr:y>0.72615</cdr:y>
    </cdr:from>
    <cdr:to>
      <cdr:x>0.25093</cdr:x>
      <cdr:y>0.76251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864095" y="2333049"/>
          <a:ext cx="183889" cy="1168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0.01724</cdr:x>
      <cdr:y>0.30523</cdr:y>
    </cdr:from>
    <cdr:to>
      <cdr:x>0.22269</cdr:x>
      <cdr:y>0.30523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72007" y="980675"/>
          <a:ext cx="85805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0.21474</cdr:x>
      <cdr:y>0.30523</cdr:y>
    </cdr:from>
    <cdr:to>
      <cdr:x>0.3615</cdr:x>
      <cdr:y>0.36703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896836" y="980675"/>
          <a:ext cx="612937" cy="19855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0.73841</cdr:x>
      <cdr:y>0.53812</cdr:y>
    </cdr:from>
    <cdr:to>
      <cdr:x>0.82646</cdr:x>
      <cdr:y>0.58182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623139" y="2131204"/>
          <a:ext cx="432048" cy="173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0.82646</cdr:x>
      <cdr:y>0.58182</cdr:y>
    </cdr:from>
    <cdr:to>
      <cdr:x>0.97322</cdr:x>
      <cdr:y>0.58182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4055187" y="2304256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0.48429</cdr:x>
      <cdr:y>0.21818</cdr:y>
    </cdr:from>
    <cdr:to>
      <cdr:x>0.79248</cdr:x>
      <cdr:y>0.32727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376264" y="864096"/>
          <a:ext cx="1512168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0.79454</cdr:x>
      <cdr:y>0.21558</cdr:y>
    </cdr:from>
    <cdr:to>
      <cdr:x>1</cdr:x>
      <cdr:y>0.21558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318367" y="692643"/>
          <a:ext cx="858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0.44828</cdr:x>
      <cdr:y>0.21558</cdr:y>
    </cdr:from>
    <cdr:to>
      <cdr:x>0.48275</cdr:x>
      <cdr:y>0.32764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1872207" y="692644"/>
          <a:ext cx="143999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0.2931</cdr:x>
      <cdr:y>0.21558</cdr:y>
    </cdr:from>
    <cdr:to>
      <cdr:x>0.48388</cdr:x>
      <cdr:y>0.21558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1224135" y="692643"/>
          <a:ext cx="79678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0.78917</cdr:x>
      <cdr:y>0.53335</cdr:y>
    </cdr:from>
    <cdr:to>
      <cdr:x>0.98736</cdr:x>
      <cdr:y>0.53335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12542" y="1651421"/>
          <a:ext cx="10830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0.62963</cdr:x>
      <cdr:y>0.4186</cdr:y>
    </cdr:from>
    <cdr:to>
      <cdr:x>0.78917</cdr:x>
      <cdr:y>0.53335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3440720" y="1296130"/>
          <a:ext cx="871822" cy="3552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0.23782</cdr:x>
      <cdr:y>0.26789</cdr:y>
    </cdr:from>
    <cdr:to>
      <cdr:x>0.35247</cdr:x>
      <cdr:y>0.34897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147365" y="713730"/>
          <a:ext cx="553133" cy="2160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0.26789</cdr:y>
    </cdr:from>
    <cdr:to>
      <cdr:x>0.24128</cdr:x>
      <cdr:y>0.26789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713730"/>
          <a:ext cx="11640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0.6026</cdr:x>
      <cdr:y>0.21383</cdr:y>
    </cdr:from>
    <cdr:to>
      <cdr:x>0.79756</cdr:x>
      <cdr:y>0.29343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2907253" y="569714"/>
          <a:ext cx="940598" cy="2120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0.79756</cdr:x>
      <cdr:y>0.21383</cdr:y>
    </cdr:from>
    <cdr:to>
      <cdr:x>1</cdr:x>
      <cdr:y>0.21383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3847851" y="569714"/>
          <a:ext cx="9766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0.67753</cdr:x>
      <cdr:y>0.67998</cdr:y>
    </cdr:from>
    <cdr:to>
      <cdr:x>0.79756</cdr:x>
      <cdr:y>0.80843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268760" y="1811677"/>
          <a:ext cx="579091" cy="3422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0.79319</cdr:x>
      <cdr:y>0.81417</cdr:y>
    </cdr:from>
    <cdr:to>
      <cdr:x>0.96268</cdr:x>
      <cdr:y>0.81417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3826768" y="2169177"/>
          <a:ext cx="81771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67,5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0.77011</cdr:x>
      <cdr:y>0.39933</cdr:y>
    </cdr:from>
    <cdr:to>
      <cdr:x>0.94863</cdr:x>
      <cdr:y>0.39933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4824536" y="1483986"/>
          <a:ext cx="11183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0.70115</cdr:x>
      <cdr:y>0.40098</cdr:y>
    </cdr:from>
    <cdr:to>
      <cdr:x>0.76982</cdr:x>
      <cdr:y>0.47271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392488" y="1490131"/>
          <a:ext cx="430197" cy="2665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0.09195</cdr:x>
      <cdr:y>0.76748</cdr:y>
    </cdr:from>
    <cdr:to>
      <cdr:x>0.28736</cdr:x>
      <cdr:y>0.76748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576064" y="2852138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0.28736</cdr:x>
      <cdr:y>0.70676</cdr:y>
    </cdr:from>
    <cdr:to>
      <cdr:x>0.33333</cdr:x>
      <cdr:y>0.76489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1800200" y="2626477"/>
          <a:ext cx="28803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0.87268</cdr:x>
      <cdr:y>0.703</cdr:y>
    </cdr:from>
    <cdr:to>
      <cdr:x>0.98254</cdr:x>
      <cdr:y>0.79846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181828" y="3847611"/>
          <a:ext cx="904104" cy="522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9 044,1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0.81371</cdr:x>
      <cdr:y>0.57711</cdr:y>
    </cdr:from>
    <cdr:to>
      <cdr:x>0.91871</cdr:x>
      <cdr:y>0.68112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696546" y="3158600"/>
          <a:ext cx="864108" cy="569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8 243,1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8 410,9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4 833,8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0.44349</cdr:x>
      <cdr:y>0.5062</cdr:y>
    </cdr:from>
    <cdr:to>
      <cdr:x>0.55391</cdr:x>
      <cdr:y>0.66296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3672656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0.4348</cdr:x>
      <cdr:y>0.5062</cdr:y>
    </cdr:from>
    <cdr:to>
      <cdr:x>0.54522</cdr:x>
      <cdr:y>0.66296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648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3 923,9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0.8235</cdr:x>
      <cdr:y>0.0334</cdr:y>
    </cdr:from>
    <cdr:to>
      <cdr:x>0.93392</cdr:x>
      <cdr:y>0.19016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6819552" y="194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0.2435</cdr:x>
      <cdr:y>0.18523</cdr:y>
    </cdr:from>
    <cdr:to>
      <cdr:x>0.41741</cdr:x>
      <cdr:y>0.18523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016472" y="1080418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0.41741</cdr:x>
      <cdr:y>0.18523</cdr:y>
    </cdr:from>
    <cdr:to>
      <cdr:x>0.45219</cdr:x>
      <cdr:y>0.27164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3456632" y="1080418"/>
          <a:ext cx="288032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0.52175</cdr:x>
      <cdr:y>0.16054</cdr:y>
    </cdr:from>
    <cdr:to>
      <cdr:x>0.63479</cdr:x>
      <cdr:y>0.16054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20728" y="93640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0.48697</cdr:x>
      <cdr:y>0.16054</cdr:y>
    </cdr:from>
    <cdr:to>
      <cdr:x>0.52175</cdr:x>
      <cdr:y>0.2593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>
          <a:off x="4032696" y="936402"/>
          <a:ext cx="28803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0.02612</cdr:x>
      <cdr:y>0.44447</cdr:y>
    </cdr:from>
    <cdr:to>
      <cdr:x>0.17394</cdr:x>
      <cdr:y>0.44447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216272" y="2592586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0.17394</cdr:x>
      <cdr:y>0.44447</cdr:y>
    </cdr:from>
    <cdr:to>
      <cdr:x>0.30006</cdr:x>
      <cdr:y>0.53086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1565634" y="2592437"/>
          <a:ext cx="1135174" cy="5039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0.03606</cdr:x>
      <cdr:y>0.76543</cdr:y>
    </cdr:from>
    <cdr:to>
      <cdr:x>0.23605</cdr:x>
      <cdr:y>0.76543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24544" y="4464496"/>
          <a:ext cx="180011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0.23606</cdr:x>
      <cdr:y>0.76543</cdr:y>
    </cdr:from>
    <cdr:to>
      <cdr:x>0.38388</cdr:x>
      <cdr:y>0.81481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124744" y="4464496"/>
          <a:ext cx="1330527" cy="288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0.26959</cdr:x>
      <cdr:y>0.96296</cdr:y>
    </cdr:from>
    <cdr:to>
      <cdr:x>0.37393</cdr:x>
      <cdr:y>0.96296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2232496" y="5616922"/>
          <a:ext cx="86405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0.37393</cdr:x>
      <cdr:y>0.85186</cdr:y>
    </cdr:from>
    <cdr:to>
      <cdr:x>0.4261</cdr:x>
      <cdr:y>0.96296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V="1">
          <a:off x="3096592" y="4968850"/>
          <a:ext cx="432048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0.47369</cdr:x>
      <cdr:y>0.96296</cdr:y>
    </cdr:from>
    <cdr:to>
      <cdr:x>0.56064</cdr:x>
      <cdr:y>0.96296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3922717" y="5616922"/>
          <a:ext cx="7200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0.44349</cdr:x>
      <cdr:y>0.85186</cdr:y>
    </cdr:from>
    <cdr:to>
      <cdr:x>0.47828</cdr:x>
      <cdr:y>0.96296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3672615" y="4968854"/>
          <a:ext cx="288073" cy="6480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0.65218</cdr:x>
      <cdr:y>0.92593</cdr:y>
    </cdr:from>
    <cdr:to>
      <cdr:x>0.73044</cdr:x>
      <cdr:y>0.92593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5400848" y="5400898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0.59132</cdr:x>
      <cdr:y>0.82717</cdr:y>
    </cdr:from>
    <cdr:to>
      <cdr:x>0.65218</cdr:x>
      <cdr:y>0.92593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 flipH="1" flipV="1">
          <a:off x="4896792" y="4824834"/>
          <a:ext cx="504056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0.73914</cdr:x>
      <cdr:y>0.77779</cdr:y>
    </cdr:from>
    <cdr:to>
      <cdr:x>0.90435</cdr:x>
      <cdr:y>0.77779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6120928" y="4536802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0.6261</cdr:x>
      <cdr:y>0.77779</cdr:y>
    </cdr:from>
    <cdr:to>
      <cdr:x>0.73914</cdr:x>
      <cdr:y>0.80248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 flipV="1">
          <a:off x="5184824" y="4536802"/>
          <a:ext cx="93610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0.74783</cdr:x>
      <cdr:y>0.34571</cdr:y>
    </cdr:from>
    <cdr:to>
      <cdr:x>0.85218</cdr:x>
      <cdr:y>0.34571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>
          <a:off x="6192936" y="2016522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0.68697</cdr:x>
      <cdr:y>0.34571</cdr:y>
    </cdr:from>
    <cdr:to>
      <cdr:x>0.74783</cdr:x>
      <cdr:y>0.43213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 flipH="1">
          <a:off x="5688880" y="2016522"/>
          <a:ext cx="504056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909,9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0.78475</cdr:x>
      <cdr:y>0.10811</cdr:y>
    </cdr:from>
    <cdr:to>
      <cdr:x>0.97417</cdr:x>
      <cdr:y>0.10811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6563072" y="576064"/>
          <a:ext cx="158417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0.72448</cdr:x>
      <cdr:y>0.10811</cdr:y>
    </cdr:from>
    <cdr:to>
      <cdr:x>0.78475</cdr:x>
      <cdr:y>0.39189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059016" y="576064"/>
          <a:ext cx="504056" cy="15121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0.01846</cdr:x>
      <cdr:y>0.37838</cdr:y>
    </cdr:from>
    <cdr:to>
      <cdr:x>0.18205</cdr:x>
      <cdr:y>0.37838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54360" y="2016224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0.18205</cdr:x>
      <cdr:y>0.37838</cdr:y>
    </cdr:from>
    <cdr:to>
      <cdr:x>0.32842</cdr:x>
      <cdr:y>0.59459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1522512" y="2016224"/>
          <a:ext cx="1224136" cy="1152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0.04429</cdr:x>
      <cdr:y>0.67568</cdr:y>
    </cdr:from>
    <cdr:to>
      <cdr:x>0.139</cdr:x>
      <cdr:y>0.67568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70384" y="3600400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0.139</cdr:x>
      <cdr:y>0.60811</cdr:y>
    </cdr:from>
    <cdr:to>
      <cdr:x>0.32842</cdr:x>
      <cdr:y>0.67568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162472" y="3240360"/>
          <a:ext cx="158417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0.13039</cdr:x>
      <cdr:y>0.83784</cdr:y>
    </cdr:from>
    <cdr:to>
      <cdr:x>0.30259</cdr:x>
      <cdr:y>0.83784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090464" y="4464496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0.30259</cdr:x>
      <cdr:y>0.7027</cdr:y>
    </cdr:from>
    <cdr:to>
      <cdr:x>0.36286</cdr:x>
      <cdr:y>0.83784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2530624" y="3744416"/>
          <a:ext cx="504056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0.43174</cdr:x>
      <cdr:y>0.90541</cdr:y>
    </cdr:from>
    <cdr:to>
      <cdr:x>0.63838</cdr:x>
      <cdr:y>0.90541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3610744" y="4824536"/>
          <a:ext cx="172819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0.43174</cdr:x>
      <cdr:y>0.81081</cdr:y>
    </cdr:from>
    <cdr:to>
      <cdr:x>0.46618</cdr:x>
      <cdr:y>0.90541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3610744" y="4320480"/>
          <a:ext cx="288032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0.8278</cdr:x>
      <cdr:y>0.2973</cdr:y>
    </cdr:from>
    <cdr:to>
      <cdr:x>1</cdr:x>
      <cdr:y>0.2973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6923112" y="1584176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0.69865</cdr:x>
      <cdr:y>0.2973</cdr:y>
    </cdr:from>
    <cdr:to>
      <cdr:x>0.8278</cdr:x>
      <cdr:y>0.5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842992" y="1584176"/>
          <a:ext cx="1080120" cy="108012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0.87085</cdr:x>
      <cdr:y>0.5</cdr:y>
    </cdr:from>
    <cdr:to>
      <cdr:x>0.97417</cdr:x>
      <cdr:y>0.5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>
          <a:off x="7283152" y="2664296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0.72448</cdr:x>
      <cdr:y>0.5</cdr:y>
    </cdr:from>
    <cdr:to>
      <cdr:x>0.87085</cdr:x>
      <cdr:y>0.5</cdr:y>
    </cdr:to>
    <cdr:cxnSp macro="">
      <cdr:nvCxnSpPr>
        <cdr:cNvPr id="37" name="Прямая соединительная линия 36"/>
        <cdr:cNvCxnSpPr/>
      </cdr:nvCxnSpPr>
      <cdr:spPr>
        <a:xfrm xmlns:a="http://schemas.openxmlformats.org/drawingml/2006/main" flipH="1">
          <a:off x="6059016" y="2664296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0.81919</cdr:x>
      <cdr:y>0.63859</cdr:y>
    </cdr:from>
    <cdr:to>
      <cdr:x>0.96556</cdr:x>
      <cdr:y>0.63859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6851104" y="3402765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0.72448</cdr:x>
      <cdr:y>0.53048</cdr:y>
    </cdr:from>
    <cdr:to>
      <cdr:x>0.81919</cdr:x>
      <cdr:y>0.63859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6059016" y="2826701"/>
          <a:ext cx="792088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0.77614</cdr:x>
      <cdr:y>0.86832</cdr:y>
    </cdr:from>
    <cdr:to>
      <cdr:x>0.96556</cdr:x>
      <cdr:y>0.86832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6491064" y="4626901"/>
          <a:ext cx="158417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0.70726</cdr:x>
      <cdr:y>0.54399</cdr:y>
    </cdr:from>
    <cdr:to>
      <cdr:x>0.77614</cdr:x>
      <cdr:y>0.86832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5915000" y="2898709"/>
          <a:ext cx="576064" cy="17281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0.67824</cdr:x>
      <cdr:y>0.23171</cdr:y>
    </cdr:from>
    <cdr:to>
      <cdr:x>0.73041</cdr:x>
      <cdr:y>0.32927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616619" y="1368152"/>
          <a:ext cx="432053" cy="576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0.73041</cdr:x>
      <cdr:y>0.23171</cdr:y>
    </cdr:from>
    <cdr:to>
      <cdr:x>0.9391</cdr:x>
      <cdr:y>0.23171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048672" y="1368152"/>
          <a:ext cx="172819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0.17391</cdr:x>
      <cdr:y>0.32927</cdr:y>
    </cdr:from>
    <cdr:to>
      <cdr:x>0.27826</cdr:x>
      <cdr:y>0.41971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440160" y="1944216"/>
          <a:ext cx="864140" cy="534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0.0087</cdr:x>
      <cdr:y>0.32927</cdr:y>
    </cdr:from>
    <cdr:to>
      <cdr:x>0.17391</cdr:x>
      <cdr:y>0.32927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72028" y="1944216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8 810,9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0.54781</cdr:x>
      <cdr:y>0.76829</cdr:y>
    </cdr:from>
    <cdr:to>
      <cdr:x>0.55651</cdr:x>
      <cdr:y>0.82927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7" y="4536488"/>
          <a:ext cx="72005" cy="360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</cdr:x>
      <cdr:y>0.7561</cdr:y>
    </cdr:from>
    <cdr:to>
      <cdr:x>0.73911</cdr:x>
      <cdr:y>0.89024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680520" y="4464496"/>
          <a:ext cx="1440160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0.48694</cdr:x>
      <cdr:y>0.92683</cdr:y>
    </cdr:from>
    <cdr:to>
      <cdr:x>0.66955</cdr:x>
      <cdr:y>0.92683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032448" y="5472608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0.79998</cdr:x>
      <cdr:y>0.4878</cdr:y>
    </cdr:from>
    <cdr:to>
      <cdr:x>0.97388</cdr:x>
      <cdr:y>0.4878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6624736" y="2880320"/>
          <a:ext cx="144013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0.80867</cdr:x>
      <cdr:y>0.69512</cdr:y>
    </cdr:from>
    <cdr:to>
      <cdr:x>0.99128</cdr:x>
      <cdr:y>0.69512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696744" y="4104456"/>
          <a:ext cx="15122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0.4878</cdr:y>
    </cdr:from>
    <cdr:to>
      <cdr:x>0.79998</cdr:x>
      <cdr:y>0.63415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544616" y="2880320"/>
          <a:ext cx="108012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0.02404</cdr:x>
      <cdr:y>0.88606</cdr:y>
    </cdr:from>
    <cdr:to>
      <cdr:x>0.21534</cdr:x>
      <cdr:y>0.88606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99042" y="5231853"/>
          <a:ext cx="15841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0.21766</cdr:x>
      <cdr:y>0.70194</cdr:y>
    </cdr:from>
    <cdr:to>
      <cdr:x>0.34804</cdr:x>
      <cdr:y>0.88606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1802446" y="4144726"/>
          <a:ext cx="1079764" cy="10871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0.89024</cdr:y>
    </cdr:from>
    <cdr:to>
      <cdr:x>0.90432</cdr:x>
      <cdr:y>0.89024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20680" y="5256584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0.76829</cdr:y>
    </cdr:from>
    <cdr:to>
      <cdr:x>0.53042</cdr:x>
      <cdr:y>0.91463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600401" y="4536504"/>
          <a:ext cx="792087" cy="8640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0.28695</cdr:x>
      <cdr:y>0.91463</cdr:y>
    </cdr:from>
    <cdr:to>
      <cdr:x>0.43912</cdr:x>
      <cdr:y>0.91463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376264" y="5400600"/>
          <a:ext cx="126014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0.60868</cdr:x>
      <cdr:y>0.69512</cdr:y>
    </cdr:from>
    <cdr:to>
      <cdr:x>0.80867</cdr:x>
      <cdr:y>0.73171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 flipV="1">
          <a:off x="5040560" y="4104456"/>
          <a:ext cx="165618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</cdr:x>
      <cdr:y>0.46341</cdr:y>
    </cdr:from>
    <cdr:to>
      <cdr:x>0.60106</cdr:x>
      <cdr:y>0.73425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35874" y="1368151"/>
          <a:ext cx="929235" cy="799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1 350,6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dirty="0" smtClean="0"/>
            <a:t>)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0.54931</cdr:x>
      <cdr:y>0.17073</cdr:y>
    </cdr:from>
    <cdr:to>
      <cdr:x>0.72163</cdr:x>
      <cdr:y>0.17073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983946" y="504055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0.62884</cdr:x>
      <cdr:y>0.17073</cdr:y>
    </cdr:from>
    <cdr:to>
      <cdr:x>0.72163</cdr:x>
      <cdr:y>0.26829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415994" y="504055"/>
          <a:ext cx="50405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0.12512</cdr:x>
      <cdr:y>0.29268</cdr:y>
    </cdr:from>
    <cdr:to>
      <cdr:x>0.27094</cdr:x>
      <cdr:y>0.29268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79690" y="86409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0.27094</cdr:x>
      <cdr:y>0.29268</cdr:y>
    </cdr:from>
    <cdr:to>
      <cdr:x>0.32396</cdr:x>
      <cdr:y>0.39024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471778" y="864095"/>
          <a:ext cx="288032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0.08535</cdr:x>
      <cdr:y>0.60976</cdr:y>
    </cdr:from>
    <cdr:to>
      <cdr:x>0.24442</cdr:x>
      <cdr:y>0.60976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63666" y="1800199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0.24442</cdr:x>
      <cdr:y>0.41463</cdr:y>
    </cdr:from>
    <cdr:to>
      <cdr:x>0.33721</cdr:x>
      <cdr:y>0.60976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327762" y="1224135"/>
          <a:ext cx="504056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0.0721</cdr:x>
      <cdr:y>0.82927</cdr:y>
    </cdr:from>
    <cdr:to>
      <cdr:x>0.21791</cdr:x>
      <cdr:y>0.82927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391658" y="2448271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0.21791</cdr:x>
      <cdr:y>0.70732</cdr:y>
    </cdr:from>
    <cdr:to>
      <cdr:x>0.32396</cdr:x>
      <cdr:y>0.82927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V="1">
          <a:off x="1183746" y="2088231"/>
          <a:ext cx="57606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0.77465</cdr:x>
      <cdr:y>0.39024</cdr:y>
    </cdr:from>
    <cdr:to>
      <cdr:x>0.90721</cdr:x>
      <cdr:y>0.39024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4208082" y="1152127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0.68186</cdr:x>
      <cdr:y>0.39024</cdr:y>
    </cdr:from>
    <cdr:to>
      <cdr:x>0.77465</cdr:x>
      <cdr:y>0.39024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H="1">
          <a:off x="3704026" y="1152127"/>
          <a:ext cx="50405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0.78791</cdr:x>
      <cdr:y>0.60976</cdr:y>
    </cdr:from>
    <cdr:to>
      <cdr:x>0.92047</cdr:x>
      <cdr:y>0.60976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4280090" y="1800199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0.68186</cdr:x>
      <cdr:y>0.39024</cdr:y>
    </cdr:from>
    <cdr:to>
      <cdr:x>0.78791</cdr:x>
      <cdr:y>0.60976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3704026" y="1152127"/>
          <a:ext cx="576064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0.26584</cdr:x>
      <cdr:y>0.49747</cdr:y>
    </cdr:from>
    <cdr:to>
      <cdr:x>0.31901</cdr:x>
      <cdr:y>0.5642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440160" y="1320490"/>
          <a:ext cx="288047" cy="17713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0.05317</cdr:x>
      <cdr:y>0.5642</cdr:y>
    </cdr:from>
    <cdr:to>
      <cdr:x>0.26584</cdr:x>
      <cdr:y>0.5642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88032" y="1497620"/>
          <a:ext cx="1152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</cdr:x>
      <cdr:y>0.56596</cdr:y>
    </cdr:from>
    <cdr:to>
      <cdr:x>0.76075</cdr:x>
      <cdr:y>0.64734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288" y="1502296"/>
          <a:ext cx="43204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0.76075</cdr:x>
      <cdr:y>0.64734</cdr:y>
    </cdr:from>
    <cdr:to>
      <cdr:x>0.97342</cdr:x>
      <cdr:y>0.64734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121336" y="1718320"/>
          <a:ext cx="115213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0.42843</cdr:x>
      <cdr:y>0.32181</cdr:y>
    </cdr:from>
    <cdr:to>
      <cdr:x>0.5754</cdr:x>
      <cdr:y>0.64734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74208" y="854224"/>
          <a:ext cx="711543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86,7</a:t>
          </a:r>
        </a:p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2021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2022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2023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455467"/>
              </p:ext>
            </p:extLst>
          </p:nvPr>
        </p:nvGraphicFramePr>
        <p:xfrm>
          <a:off x="539552" y="836712"/>
          <a:ext cx="8280919" cy="4355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Производительность труда в базовых не сырьевых отраслях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23 200 000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24 200 000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28 400 000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30 600 000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35 100 000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Количество созданных рабочих 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2 019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2 250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2 350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2 450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373521"/>
              </p:ext>
            </p:extLst>
          </p:nvPr>
        </p:nvGraphicFramePr>
        <p:xfrm>
          <a:off x="539552" y="764704"/>
          <a:ext cx="8280920" cy="5926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181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09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9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636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896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938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6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Среднее количество участников на торгах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25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муниципальном образовании Московской области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91340"/>
              </p:ext>
            </p:extLst>
          </p:nvPr>
        </p:nvGraphicFramePr>
        <p:xfrm>
          <a:off x="539552" y="908720"/>
          <a:ext cx="8280919" cy="5001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9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27,31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540,78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577,77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612,94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646,26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679,54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113,88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113,98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114,24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114,68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115,11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Вновь созданные предприятия МСП в сфере производства или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вновь созданных субъектов МСП участниками проекта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117661"/>
              </p:ext>
            </p:extLst>
          </p:nvPr>
        </p:nvGraphicFramePr>
        <p:xfrm>
          <a:off x="539552" y="836712"/>
          <a:ext cx="8280919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1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Численность занятых в сфере малого и среднего предпринимательства, включая индивидуальных предпринимателей за отчетный период (прошедший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33 672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35 134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37 738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40 107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42 184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Количество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, нарастающим итогом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667532"/>
              </p:ext>
            </p:extLst>
          </p:nvPr>
        </p:nvGraphicFramePr>
        <p:xfrm>
          <a:off x="539552" y="836712"/>
          <a:ext cx="8280919" cy="5054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/1000 человек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1151,4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1127,4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1127,7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1118,1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1111,1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Ликвидация незаконных нестационарных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300406"/>
              </p:ext>
            </p:extLst>
          </p:nvPr>
        </p:nvGraphicFramePr>
        <p:xfrm>
          <a:off x="539552" y="836712"/>
          <a:ext cx="8280919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посадочных мест на объектах общественного питания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Посадочные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рабочих мест на объектах бытового обслуживания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Рабочие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обращений по вопросу защиты прав потребителей от общего количества поступивших обращений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43411"/>
              </p:ext>
            </p:extLst>
          </p:nvPr>
        </p:nvGraphicFramePr>
        <p:xfrm>
          <a:off x="539552" y="836712"/>
          <a:ext cx="814724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50518"/>
              </p:ext>
            </p:extLst>
          </p:nvPr>
        </p:nvGraphicFramePr>
        <p:xfrm>
          <a:off x="539552" y="836712"/>
          <a:ext cx="8147248" cy="524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государственных и муниципальных услуг в области земельных отношений, по которым соблюдены регламентные сроки оказания услуг,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 общему количеству государственных и муниципальных услуг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области земельных отношений, предоставленных органами местного самоуправления Московской области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4800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972089"/>
              </p:ext>
            </p:extLst>
          </p:nvPr>
        </p:nvGraphicFramePr>
        <p:xfrm>
          <a:off x="539552" y="836712"/>
          <a:ext cx="8147248" cy="3900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объектов недвижимости у 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Процент 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36208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82846"/>
              </p:ext>
            </p:extLst>
          </p:nvPr>
        </p:nvGraphicFramePr>
        <p:xfrm>
          <a:off x="539552" y="836712"/>
          <a:ext cx="8280922" cy="266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06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00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48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577893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</a:t>
            </a:r>
            <a:r>
              <a:rPr lang="ru-RU" sz="1400" dirty="0" smtClean="0">
                <a:latin typeface="Georgia" panose="02040502050405020303" pitchFamily="18" charset="0"/>
              </a:rPr>
              <a:t>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1 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2022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2023 </a:t>
            </a:r>
            <a:r>
              <a:rPr lang="ru-RU" sz="1400" dirty="0">
                <a:latin typeface="Georgia" panose="02040502050405020303" pitchFamily="18" charset="0"/>
              </a:rPr>
              <a:t>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2017-2019 годов и ожидаемым исполнением 2020 года                                               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847414"/>
              </p:ext>
            </p:extLst>
          </p:nvPr>
        </p:nvGraphicFramePr>
        <p:xfrm>
          <a:off x="539552" y="836712"/>
          <a:ext cx="8280919" cy="5756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налоговых доходов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3454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52296"/>
              </p:ext>
            </p:extLst>
          </p:nvPr>
        </p:nvGraphicFramePr>
        <p:xfrm>
          <a:off x="539552" y="836712"/>
          <a:ext cx="8280919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190,92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коэф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2210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269577"/>
              </p:ext>
            </p:extLst>
          </p:nvPr>
        </p:nvGraphicFramePr>
        <p:xfrm>
          <a:off x="539552" y="836712"/>
          <a:ext cx="8280919" cy="2549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 «Эффективное местное самоуправление Московской области»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46030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8666"/>
              </p:ext>
            </p:extLst>
          </p:nvPr>
        </p:nvGraphicFramePr>
        <p:xfrm>
          <a:off x="539552" y="836712"/>
          <a:ext cx="8280919" cy="368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41423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675913"/>
              </p:ext>
            </p:extLst>
          </p:nvPr>
        </p:nvGraphicFramePr>
        <p:xfrm>
          <a:off x="539552" y="836712"/>
          <a:ext cx="8280919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08750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50896"/>
              </p:ext>
            </p:extLst>
          </p:nvPr>
        </p:nvGraphicFramePr>
        <p:xfrm>
          <a:off x="539552" y="836712"/>
          <a:ext cx="8424936" cy="327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9072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32083"/>
              </p:ext>
            </p:extLst>
          </p:nvPr>
        </p:nvGraphicFramePr>
        <p:xfrm>
          <a:off x="539552" y="836712"/>
          <a:ext cx="8424936" cy="5600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Объёмы ввода в эксплуатацию после строительства и реконструкции автомобильных дорог общего пользования местного значения (при наличии объектов в программе)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тыс.кв.м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8,953/62,68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11,76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56857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458524"/>
              </p:ext>
            </p:extLst>
          </p:nvPr>
        </p:nvGraphicFramePr>
        <p:xfrm>
          <a:off x="539552" y="836712"/>
          <a:ext cx="8280919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Минута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заявителей МФЦ, ожидающих в очереди более 11,5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9485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925230"/>
              </p:ext>
            </p:extLst>
          </p:nvPr>
        </p:nvGraphicFramePr>
        <p:xfrm>
          <a:off x="539552" y="836712"/>
          <a:ext cx="8280919" cy="5857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требованиями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2690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014756"/>
              </p:ext>
            </p:extLst>
          </p:nvPr>
        </p:nvGraphicFramePr>
        <p:xfrm>
          <a:off x="539552" y="836712"/>
          <a:ext cx="8280919" cy="535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подписи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225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156302"/>
              </p:ext>
            </p:extLst>
          </p:nvPr>
        </p:nvGraphicFramePr>
        <p:xfrm>
          <a:off x="457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2088" y="1773238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290981"/>
              </p:ext>
            </p:extLst>
          </p:nvPr>
        </p:nvGraphicFramePr>
        <p:xfrm>
          <a:off x="539552" y="836712"/>
          <a:ext cx="8280919" cy="4579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 (по проблемам со сроком решения 8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р.д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Ответь вовремя – Доля жалоб,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6371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733295"/>
              </p:ext>
            </p:extLst>
          </p:nvPr>
        </p:nvGraphicFramePr>
        <p:xfrm>
          <a:off x="539552" y="836712"/>
          <a:ext cx="8280919" cy="5782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0140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106359"/>
              </p:ext>
            </p:extLst>
          </p:nvPr>
        </p:nvGraphicFramePr>
        <p:xfrm>
          <a:off x="539552" y="836712"/>
          <a:ext cx="8280919" cy="5283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области обеспеченных современными аппаратно-программными комплексами со средствами криптографической защиты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Внедрена целевая модель цифровой образовательной среды в общеобразовательных организациях и профессиональных образовательных организациях во всех субъектах Российской Федерации</a:t>
                      </a:r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8322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6764"/>
              </p:ext>
            </p:extLst>
          </p:nvPr>
        </p:nvGraphicFramePr>
        <p:xfrm>
          <a:off x="539552" y="836712"/>
          <a:ext cx="8280919" cy="4401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связи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4994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1683"/>
              </p:ext>
            </p:extLst>
          </p:nvPr>
        </p:nvGraphicFramePr>
        <p:xfrm>
          <a:off x="539552" y="836712"/>
          <a:ext cx="8280919" cy="4063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852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78828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31716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79175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%/чел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5546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31963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ВЗУ, ВНС и станций водоподготовки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4722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805547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сточных вод, очищенных до нормативных значений, в общем объеме сточных вод, пропущенных через очистные сооружения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Прирост мощности очистных сооружений, обеспечивающих сокращение отведения в реку Волгу загрязненных сточных вод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05531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85339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70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2827751"/>
              </p:ext>
            </p:extLst>
          </p:nvPr>
        </p:nvGraphicFramePr>
        <p:xfrm>
          <a:off x="609771" y="2021785"/>
          <a:ext cx="7924452" cy="391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3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6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36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6487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597,9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1 927,9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2 017,9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2 077,9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9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937,0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1 337,0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1 537,0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1 687,0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660,9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590,9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480,9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390,9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Х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2 499,9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2 527,9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2 602,9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425509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63,39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54850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51867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8746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3756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Обеспечивающая подпрограмма»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39322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724298"/>
              </p:ext>
            </p:extLst>
          </p:nvPr>
        </p:nvGraphicFramePr>
        <p:xfrm>
          <a:off x="539552" y="836712"/>
          <a:ext cx="8280919" cy="5359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6273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449597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24.04.2020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13.04.2020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 "Об 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г.о. Домодедово МО от  03.11.2020 № 166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306586"/>
              </p:ext>
            </p:extLst>
          </p:nvPr>
        </p:nvGraphicFramePr>
        <p:xfrm>
          <a:off x="539552" y="836712"/>
          <a:ext cx="8424934" cy="408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28.01.2020 №  18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756110"/>
              </p:ext>
            </p:extLst>
          </p:nvPr>
        </p:nvGraphicFramePr>
        <p:xfrm>
          <a:off x="539552" y="836712"/>
          <a:ext cx="8280919" cy="413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03.02.2020 №  23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25.02.2020 №  37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208614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23.03.2019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3 976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748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2 137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0936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40317"/>
              </p:ext>
            </p:extLst>
          </p:nvPr>
        </p:nvGraphicFramePr>
        <p:xfrm>
          <a:off x="539552" y="836712"/>
          <a:ext cx="8136904" cy="2307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7 605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14 084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13 951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426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145185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6 614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78,7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2 283,50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815661"/>
              </p:ext>
            </p:extLst>
          </p:nvPr>
        </p:nvGraphicFramePr>
        <p:xfrm>
          <a:off x="539750" y="692150"/>
          <a:ext cx="8229600" cy="547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2019-2023 гг.                                                                                              </a:t>
            </a:r>
            <a:r>
              <a:rPr lang="ru-RU" sz="1200" dirty="0" smtClean="0">
                <a:latin typeface="Georgia" panose="02040502050405020303" pitchFamily="18" charset="0"/>
              </a:rPr>
              <a:t>млн. 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6296" y="3187901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8 410,9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254538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8 535,0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3193" y="188557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8 659,4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660977"/>
              </p:ext>
            </p:extLst>
          </p:nvPr>
        </p:nvGraphicFramePr>
        <p:xfrm>
          <a:off x="539552" y="836712"/>
          <a:ext cx="8352930" cy="4942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2 540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2 125,95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МО от 20.12.2019 № 1-4/1010 «О бюджете городского округа Домодедово на 2020 год и плановый период 2021 и 2022 годов».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1277,22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6 527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5 612,25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071601"/>
              </p:ext>
            </p:extLst>
          </p:nvPr>
        </p:nvGraphicFramePr>
        <p:xfrm>
          <a:off x="539552" y="836712"/>
          <a:ext cx="8352929" cy="5331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3864,3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 Домодедово МО от 20.12.2019 № 1-4/1010 «О бюджете городского округа Домодедово на 2020 год и плановый период 2021 и 2022 годов».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Домодедово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13388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12489,21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93,29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 Домодедово МО от 20.12.2019 № 1-4/1010 «О бюджете городского округа Домодедово на 2020 год и плановый период 2021 и 2022 годов».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159,65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12017,50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10663,23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88,73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629961"/>
              </p:ext>
            </p:extLst>
          </p:nvPr>
        </p:nvGraphicFramePr>
        <p:xfrm>
          <a:off x="251521" y="666915"/>
          <a:ext cx="8640959" cy="454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64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7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1805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0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b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г.о. Домодедово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000" b="0" i="1" u="none" strike="noStrike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b"/>
                      <a:r>
                        <a:rPr lang="ru-RU" sz="1000" b="0" i="1" u="none" strike="noStrike" smtClean="0">
                          <a:effectLst/>
                          <a:latin typeface="Times New Roman" panose="02020603050405020304" pitchFamily="18" charset="0"/>
                        </a:rPr>
                        <a:t>ЖК 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«Домодедово Парк»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2025 год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0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2025 год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743398"/>
              </p:ext>
            </p:extLst>
          </p:nvPr>
        </p:nvGraphicFramePr>
        <p:xfrm>
          <a:off x="251521" y="666921"/>
          <a:ext cx="8784977" cy="4627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7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88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56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0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3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179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3055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Реконструкция 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котельных: котельная "КШФ" микрорайон "Западный", котельная "Речная", микрорайон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«Северный»</a:t>
                      </a:r>
                    </a:p>
                    <a:p>
                      <a:pPr algn="ctr" fontAlgn="ctr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Реконструкция котельной "КШФ" позволит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обеспечить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качественной водой порядка 6000 жителей,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котельной «Речная» – порядка 9000 жителей.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котельной "КШФ"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планируется в октябре 2022 году,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котельной «Речная» - в 2021 году</a:t>
                      </a:r>
                      <a:endParaRPr kumimoji="0" lang="ru-RU" sz="9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333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ВЗУ по адресу: г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ВЗУ позволит обеспечить качественной водой порядка 5000 жителей микрорайона Востряково.  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ВЗУ планируется в октябре 2021 года. </a:t>
                      </a:r>
                    </a:p>
                    <a:p>
                      <a:pPr algn="ctr" fontAlgn="ctr"/>
                      <a:endParaRPr lang="ru-RU" sz="9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37801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07412"/>
              </p:ext>
            </p:extLst>
          </p:nvPr>
        </p:nvGraphicFramePr>
        <p:xfrm>
          <a:off x="251521" y="666920"/>
          <a:ext cx="8712966" cy="5420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9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0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4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08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0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10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66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1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Разработка и проведение экспертизы проектно-сметной документации по объекту: "Строительство государственного бюджетного учреждения здравоохранения Московской области "Домодедовская центральная городская больница" 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indent="-171450" algn="ctr" fontAlgn="b">
                        <a:buFontTx/>
                        <a:buChar char="-"/>
                      </a:pP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9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поликлиника на 400 посещений в смену, по адресу: Московская область, г.о.  Домодедово,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Южный«, </a:t>
                      </a:r>
                    </a:p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первого корпуса – 2022 год </a:t>
                      </a:r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1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крытого футбольного манежа </a:t>
                      </a:r>
                    </a:p>
                    <a:p>
                      <a:pPr algn="ctr" fontAlgn="ctr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250 человек в день, 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мкр.Северный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, ул.1-ая Коммунистическая </a:t>
                      </a:r>
                    </a:p>
                    <a:p>
                      <a:pPr algn="ctr" fontAlgn="ctr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1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физкультурно-оздоровительного комплекса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 крытым катком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360 человек в день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Северный, ул. 1-я Коммунистическая</a:t>
                      </a:r>
                    </a:p>
                    <a:p>
                      <a:pPr algn="ctr" fontAlgn="b"/>
                      <a:endParaRPr kumimoji="0" lang="ru-RU" sz="9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04588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66967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7061814"/>
              </p:ext>
            </p:extLst>
          </p:nvPr>
        </p:nvGraphicFramePr>
        <p:xfrm>
          <a:off x="971600" y="908719"/>
          <a:ext cx="7560840" cy="2556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96911"/>
              </p:ext>
            </p:extLst>
          </p:nvPr>
        </p:nvGraphicFramePr>
        <p:xfrm>
          <a:off x="1297998" y="3503984"/>
          <a:ext cx="7200800" cy="263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10550" y="263895"/>
            <a:ext cx="37756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2021 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452320" y="517811"/>
            <a:ext cx="685800" cy="6858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8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79712" y="229487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75856" y="2294873"/>
            <a:ext cx="669333" cy="270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44108" y="2185143"/>
            <a:ext cx="1242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112060" y="2186861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75656" y="5157192"/>
            <a:ext cx="135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845041" y="4741428"/>
            <a:ext cx="1100148" cy="415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84168" y="4509120"/>
            <a:ext cx="918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652120" y="4508088"/>
            <a:ext cx="432048" cy="217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6334311"/>
              </p:ext>
            </p:extLst>
          </p:nvPr>
        </p:nvGraphicFramePr>
        <p:xfrm>
          <a:off x="143000" y="332656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02662745"/>
              </p:ext>
            </p:extLst>
          </p:nvPr>
        </p:nvGraphicFramePr>
        <p:xfrm>
          <a:off x="395536" y="836712"/>
          <a:ext cx="836327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2712" cy="274042"/>
          </a:xfrm>
        </p:spPr>
        <p:txBody>
          <a:bodyPr>
            <a:normAutofit fontScale="90000"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неналоговых доходов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627784" y="134076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23928" y="1340768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219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405623"/>
              </p:ext>
            </p:extLst>
          </p:nvPr>
        </p:nvGraphicFramePr>
        <p:xfrm>
          <a:off x="457200" y="1268761"/>
          <a:ext cx="8507288" cy="503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2019-2023 гг.                                                                                               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10377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044506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2019-2023 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67511"/>
              </p:ext>
            </p:extLst>
          </p:nvPr>
        </p:nvGraphicFramePr>
        <p:xfrm>
          <a:off x="153852" y="386301"/>
          <a:ext cx="8856984" cy="6441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98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  <a:endParaRPr kumimoji="0" lang="ru-RU" sz="800" u="none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0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0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898810"/>
              </p:ext>
            </p:extLst>
          </p:nvPr>
        </p:nvGraphicFramePr>
        <p:xfrm>
          <a:off x="251521" y="980728"/>
          <a:ext cx="8640960" cy="5745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0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94469"/>
              </p:ext>
            </p:extLst>
          </p:nvPr>
        </p:nvGraphicFramePr>
        <p:xfrm>
          <a:off x="179512" y="620688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881893"/>
              </p:ext>
            </p:extLst>
          </p:nvPr>
        </p:nvGraphicFramePr>
        <p:xfrm>
          <a:off x="539552" y="620688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16535" y="188640"/>
            <a:ext cx="4527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Georgia" panose="02040502050405020303" pitchFamily="18" charset="0"/>
              </a:rPr>
              <a:t>Структура расходов бюджета </a:t>
            </a:r>
            <a:r>
              <a:rPr lang="ru-RU" sz="1600" b="1" dirty="0" smtClean="0">
                <a:latin typeface="Georgia" panose="02040502050405020303" pitchFamily="18" charset="0"/>
              </a:rPr>
              <a:t>2021 </a:t>
            </a:r>
            <a:r>
              <a:rPr lang="ru-RU" sz="1600" b="1" dirty="0">
                <a:latin typeface="Georgia" panose="02040502050405020303" pitchFamily="18" charset="0"/>
              </a:rPr>
              <a:t>года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486916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979712" y="4653136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3568" y="357301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79712" y="3573016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5425" y="841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7453111"/>
              </p:ext>
            </p:extLst>
          </p:nvPr>
        </p:nvGraphicFramePr>
        <p:xfrm>
          <a:off x="354219" y="3573016"/>
          <a:ext cx="8280920" cy="3092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1 370,7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1 350,6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1 278,9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органов и органов финансового контроля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893,4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2445844"/>
              </p:ext>
            </p:extLst>
          </p:nvPr>
        </p:nvGraphicFramePr>
        <p:xfrm>
          <a:off x="363918" y="476673"/>
          <a:ext cx="543221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983761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3659549"/>
              </p:ext>
            </p:extLst>
          </p:nvPr>
        </p:nvGraphicFramePr>
        <p:xfrm>
          <a:off x="755576" y="923268"/>
          <a:ext cx="5417480" cy="265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33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2038600"/>
              </p:ext>
            </p:extLst>
          </p:nvPr>
        </p:nvGraphicFramePr>
        <p:xfrm>
          <a:off x="688895" y="3793113"/>
          <a:ext cx="8239205" cy="284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74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994,5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50748"/>
              </p:ext>
            </p:extLst>
          </p:nvPr>
        </p:nvGraphicFramePr>
        <p:xfrm>
          <a:off x="539552" y="597018"/>
          <a:ext cx="5328839" cy="30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808497" y="1916832"/>
            <a:ext cx="503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851920" y="1700808"/>
            <a:ext cx="956577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0010847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1 047,0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8036678"/>
              </p:ext>
            </p:extLst>
          </p:nvPr>
        </p:nvGraphicFramePr>
        <p:xfrm>
          <a:off x="324818" y="597018"/>
          <a:ext cx="54726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68313" y="1268760"/>
            <a:ext cx="1007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75656" y="126876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99992" y="270892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1920" y="2420888"/>
            <a:ext cx="64807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3350" y="342900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947049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9730988"/>
              </p:ext>
            </p:extLst>
          </p:nvPr>
        </p:nvGraphicFramePr>
        <p:xfrm>
          <a:off x="629486" y="650875"/>
          <a:ext cx="5471989" cy="3166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2021-2023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на основе первого (базового) 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4380867"/>
              </p:ext>
            </p:extLst>
          </p:nvPr>
        </p:nvGraphicFramePr>
        <p:xfrm>
          <a:off x="467544" y="3645024"/>
          <a:ext cx="8439348" cy="302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4 745,8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4 562,8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4 528,5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4 301,4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4 182,9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2 480,1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2 361,6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17598"/>
              </p:ext>
            </p:extLst>
          </p:nvPr>
        </p:nvGraphicFramePr>
        <p:xfrm>
          <a:off x="467545" y="360093"/>
          <a:ext cx="4176463" cy="3212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1996976" y="2132856"/>
            <a:ext cx="1117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528,5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8618791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674,1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7696372"/>
              </p:ext>
            </p:extLst>
          </p:nvPr>
        </p:nvGraphicFramePr>
        <p:xfrm>
          <a:off x="395536" y="678706"/>
          <a:ext cx="546467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483768" y="2219736"/>
            <a:ext cx="1152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603,5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71600" y="17008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63688" y="1700808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8395053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1118225"/>
              </p:ext>
            </p:extLst>
          </p:nvPr>
        </p:nvGraphicFramePr>
        <p:xfrm>
          <a:off x="457200" y="971791"/>
          <a:ext cx="482453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257486" y="2132856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234,0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0650" y="3127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2748084"/>
              </p:ext>
            </p:extLst>
          </p:nvPr>
        </p:nvGraphicFramePr>
        <p:xfrm>
          <a:off x="539553" y="4005064"/>
          <a:ext cx="8166771" cy="1193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4855385"/>
              </p:ext>
            </p:extLst>
          </p:nvPr>
        </p:nvGraphicFramePr>
        <p:xfrm>
          <a:off x="179512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6188" y="30638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4706838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57374565"/>
              </p:ext>
            </p:extLst>
          </p:nvPr>
        </p:nvGraphicFramePr>
        <p:xfrm>
          <a:off x="395536" y="692305"/>
          <a:ext cx="5694784" cy="308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2019-2023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007243"/>
              </p:ext>
            </p:extLst>
          </p:nvPr>
        </p:nvGraphicFramePr>
        <p:xfrm>
          <a:off x="467544" y="758825"/>
          <a:ext cx="8352928" cy="5766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3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3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0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4 732,1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4 168,8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4 118,3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4 067,5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3 950,9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1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современной комфортной городской среды на территории городского округа Домодедово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Предпринимательство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1 135,3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1 162,4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3062" y="149907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2019-2023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081144"/>
              </p:ext>
            </p:extLst>
          </p:nvPr>
        </p:nvGraphicFramePr>
        <p:xfrm>
          <a:off x="467544" y="629105"/>
          <a:ext cx="8352928" cy="6064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3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3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6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136,0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503,2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0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8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развитие инженерной инфраструктуры и энергоэффективности на территории городского округа Домодедово на 2018-2022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инженерной инфраструктуры 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Газификация сельских населенных пунктов городского округа Домодедово Московской области на 2015-2019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«Переселение граждан из аварийного фонда"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18424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84992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млн. руб.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532613"/>
              </p:ext>
            </p:extLst>
          </p:nvPr>
        </p:nvGraphicFramePr>
        <p:xfrm>
          <a:off x="539552" y="836712"/>
          <a:ext cx="8424936" cy="402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(доля населения, прошедшего диспансеризацию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населения, прикрепленного к медицинским организациям на территории городского округа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116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59701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медицинских работников (врачей первичного звена и специалистов узкого профиля), обеспеченных жильем, из числа привлеченных и нуждающихся в жилье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66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903659"/>
              </p:ext>
            </p:extLst>
          </p:nvPr>
        </p:nvGraphicFramePr>
        <p:xfrm>
          <a:off x="457200" y="980728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Численность </a:t>
            </a:r>
            <a:r>
              <a:rPr lang="ru-RU" sz="1400" dirty="0">
                <a:latin typeface="Georgia" panose="02040502050405020303" pitchFamily="18" charset="0"/>
              </a:rPr>
              <a:t>постоянного населения       </a:t>
            </a:r>
            <a:r>
              <a:rPr lang="ru-RU" sz="1400" dirty="0" smtClean="0">
                <a:latin typeface="Georgia" panose="02040502050405020303" pitchFamily="18" charset="0"/>
              </a:rPr>
              <a:t>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487855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418118"/>
              </p:ext>
            </p:extLst>
          </p:nvPr>
        </p:nvGraphicFramePr>
        <p:xfrm>
          <a:off x="539552" y="836712"/>
          <a:ext cx="8424936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 количества посещений музеев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61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96559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36 626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41 080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библиотек, соответствующих требованиям к условиям деятельности библиотек Московской области (стандарту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посещаемости общедоступных (публичных) библиотек, а также культурно-массовых мероприятий, проводимых в библиотеках Московской области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4988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998185"/>
              </p:ext>
            </p:extLst>
          </p:nvPr>
        </p:nvGraphicFramePr>
        <p:xfrm>
          <a:off x="539552" y="836712"/>
          <a:ext cx="8424936" cy="4340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организаций культуры к уровню 2017 года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платных культурно-массовых мероприятий клубов и домов культуры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участников клубных формирований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080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68718"/>
              </p:ext>
            </p:extLst>
          </p:nvPr>
        </p:nvGraphicFramePr>
        <p:xfrm>
          <a:off x="539552" y="836712"/>
          <a:ext cx="8424936" cy="340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учреждений культуры Московской области, по которым проведен капитальный ремонт, техническое переоснащение современным непроизводственным оборудованием и благоустройство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7425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824504"/>
              </p:ext>
            </p:extLst>
          </p:nvPr>
        </p:nvGraphicFramePr>
        <p:xfrm>
          <a:off x="539552" y="836712"/>
          <a:ext cx="8424936" cy="4635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483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38664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7218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21095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3768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10704"/>
              </p:ext>
            </p:extLst>
          </p:nvPr>
        </p:nvGraphicFramePr>
        <p:xfrm>
          <a:off x="539552" y="836712"/>
          <a:ext cx="8424936" cy="5950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Доступность дошкольного образования для детей в возрасте от полутора до трех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7155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541394"/>
              </p:ext>
            </p:extLst>
          </p:nvPr>
        </p:nvGraphicFramePr>
        <p:xfrm>
          <a:off x="539552" y="836712"/>
          <a:ext cx="8424936" cy="5827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возраста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уход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Создано не менее 90 тысяч дополнительных мест, в том числе с обеспечением  необходимых условий пребывания детей с ОВЗ и детей-инвалидов, в организациях, осуществляющих образовательную деятельность по образовательным программам дошкольного образования, для детей в возрасте до трёх лет за счёт средств федерального бюджета, бюджетов субъектов Российской Федерации и местных бюджетов с учётом приоритетности региональных программ субъектов Российской Федерации, в том числе входящих в состав Дальневосточного и Северо-Кавказского федеральных округов.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3477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399391"/>
              </p:ext>
            </p:extLst>
          </p:nvPr>
        </p:nvGraphicFramePr>
        <p:xfrm>
          <a:off x="539552" y="836712"/>
          <a:ext cx="8424936" cy="5690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Обновлена материально-техническая база для формирования у обучающихся современных технологических и гуманитарных навыков. Создана материально-техническая база для реализации основных и дополнительных общеобразовательных программ цифрового и гуманитарного профилей в общеобразовательных организациях, расположенных в сельской местности и малых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городах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544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331259"/>
              </p:ext>
            </p:extLst>
          </p:nvPr>
        </p:nvGraphicFramePr>
        <p:xfrm>
          <a:off x="539552" y="1412776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5881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48154"/>
              </p:ext>
            </p:extLst>
          </p:nvPr>
        </p:nvGraphicFramePr>
        <p:xfrm>
          <a:off x="539552" y="836712"/>
          <a:ext cx="8424936" cy="5022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деятельности, тысяча человек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предметам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обучающихся во вторую смену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532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79589"/>
              </p:ext>
            </p:extLst>
          </p:nvPr>
        </p:nvGraphicFramePr>
        <p:xfrm>
          <a:off x="539552" y="836712"/>
          <a:ext cx="8424936" cy="5004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455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878696"/>
              </p:ext>
            </p:extLst>
          </p:nvPr>
        </p:nvGraphicFramePr>
        <p:xfrm>
          <a:off x="539552" y="836712"/>
          <a:ext cx="8424936" cy="3770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5773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40941"/>
              </p:ext>
            </p:extLst>
          </p:nvPr>
        </p:nvGraphicFramePr>
        <p:xfrm>
          <a:off x="539552" y="836712"/>
          <a:ext cx="8424936" cy="4868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 (детские школы искусств по видам искусств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1405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632016"/>
              </p:ext>
            </p:extLst>
          </p:nvPr>
        </p:nvGraphicFramePr>
        <p:xfrm>
          <a:off x="539552" y="836712"/>
          <a:ext cx="8424936" cy="3315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возрасти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7254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14958"/>
              </p:ext>
            </p:extLst>
          </p:nvPr>
        </p:nvGraphicFramePr>
        <p:xfrm>
          <a:off x="539552" y="836712"/>
          <a:ext cx="8424936" cy="2612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8285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565664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9562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42531"/>
              </p:ext>
            </p:extLst>
          </p:nvPr>
        </p:nvGraphicFramePr>
        <p:xfrm>
          <a:off x="539552" y="836712"/>
          <a:ext cx="8424936" cy="435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памятными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датами,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6533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49441"/>
              </p:ext>
            </p:extLst>
          </p:nvPr>
        </p:nvGraphicFramePr>
        <p:xfrm>
          <a:off x="539552" y="836712"/>
          <a:ext cx="8424936" cy="3283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Активное долголетие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437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621553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приоритетных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92,8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4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296317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86413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3756"/>
              </p:ext>
            </p:extLst>
          </p:nvPr>
        </p:nvGraphicFramePr>
        <p:xfrm>
          <a:off x="539552" y="836712"/>
          <a:ext cx="8424936" cy="3374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9667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642700"/>
              </p:ext>
            </p:extLst>
          </p:nvPr>
        </p:nvGraphicFramePr>
        <p:xfrm>
          <a:off x="539552" y="836712"/>
          <a:ext cx="8424936" cy="2764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017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160784"/>
              </p:ext>
            </p:extLst>
          </p:nvPr>
        </p:nvGraphicFramePr>
        <p:xfrm>
          <a:off x="539552" y="836712"/>
          <a:ext cx="8424936" cy="4745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423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30168"/>
              </p:ext>
            </p:extLst>
          </p:nvPr>
        </p:nvGraphicFramePr>
        <p:xfrm>
          <a:off x="539552" y="836712"/>
          <a:ext cx="8424936" cy="4898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5342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67696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7772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27460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138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20082"/>
              </p:ext>
            </p:extLst>
          </p:nvPr>
        </p:nvGraphicFramePr>
        <p:xfrm>
          <a:off x="539552" y="836712"/>
          <a:ext cx="8424936" cy="5513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систематически занимающихся физической культурой и спортом, в общей численности населения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 и молодежи (возраст 3-29 лет), систематически занимающихся физической культурой и спортом,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512177"/>
              </p:ext>
            </p:extLst>
          </p:nvPr>
        </p:nvGraphicFramePr>
        <p:xfrm>
          <a:off x="539552" y="836712"/>
          <a:ext cx="8424936" cy="5407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муниципального образования Московской области, занимающихся в спортивных организациях, в общей численности детей и молодежи в возрасте 6 - 15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894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86727"/>
              </p:ext>
            </p:extLst>
          </p:nvPr>
        </p:nvGraphicFramePr>
        <p:xfrm>
          <a:off x="539552" y="836712"/>
          <a:ext cx="8424936" cy="497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25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3935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600453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«Подготовка к проведению в 2018 году чемпионата мира по футболу и эффективное использование тренировочных площадок после чемпионата мира по футболу»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1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59104"/>
              </p:ext>
            </p:extLst>
          </p:nvPr>
        </p:nvGraphicFramePr>
        <p:xfrm>
          <a:off x="461292" y="1340768"/>
          <a:ext cx="814315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 </a:t>
            </a:r>
            <a:r>
              <a:rPr lang="ru-RU" sz="1400" dirty="0">
                <a:latin typeface="Georgia" panose="02040502050405020303" pitchFamily="18" charset="0"/>
              </a:rPr>
              <a:t>(кв. м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064204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231755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систематически занимающихся видом спорта «футбол» в общем количестве систематически занимающихся по всем видам спорта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2189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74200"/>
              </p:ext>
            </p:extLst>
          </p:nvPr>
        </p:nvGraphicFramePr>
        <p:xfrm>
          <a:off x="539552" y="836712"/>
          <a:ext cx="8424936" cy="5203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18,018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18,054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18,090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52,104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52,156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52,208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52,312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3719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659970"/>
              </p:ext>
            </p:extLst>
          </p:nvPr>
        </p:nvGraphicFramePr>
        <p:xfrm>
          <a:off x="539552" y="836712"/>
          <a:ext cx="8424936" cy="4310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1675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68181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7733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33963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безнадзорных животных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0895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2437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АПК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98147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22177"/>
              </p:ext>
            </p:extLst>
          </p:nvPr>
        </p:nvGraphicFramePr>
        <p:xfrm>
          <a:off x="539552" y="836712"/>
          <a:ext cx="8424936" cy="4259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2897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71030"/>
              </p:ext>
            </p:extLst>
          </p:nvPr>
        </p:nvGraphicFramePr>
        <p:xfrm>
          <a:off x="539552" y="836712"/>
          <a:ext cx="8424936" cy="5311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 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1970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06833"/>
              </p:ext>
            </p:extLst>
          </p:nvPr>
        </p:nvGraphicFramePr>
        <p:xfrm>
          <a:off x="539552" y="836712"/>
          <a:ext cx="8424936" cy="2962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3 400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5611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207483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2129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1905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1793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1681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6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914033"/>
              </p:ext>
            </p:extLst>
          </p:nvPr>
        </p:nvGraphicFramePr>
        <p:xfrm>
          <a:off x="539552" y="836712"/>
          <a:ext cx="8424936" cy="500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органов МВД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подразделений УФСБ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целях размещения подразделений Главного следственного управления Следственного комитета  Российской Федерации по Московской области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которых располагаются городские (районные) суды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4696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410416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76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163098"/>
              </p:ext>
            </p:extLst>
          </p:nvPr>
        </p:nvGraphicFramePr>
        <p:xfrm>
          <a:off x="539552" y="836712"/>
          <a:ext cx="8424936" cy="4545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кладбищ, соответствующих требованиям Порядка деятельности общественных кладбищ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81,44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0908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998273"/>
              </p:ext>
            </p:extLst>
          </p:nvPr>
        </p:nvGraphicFramePr>
        <p:xfrm>
          <a:off x="539552" y="836712"/>
          <a:ext cx="8424936" cy="340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67204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872680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органом местного самоуправления муниципального образования полномочия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построения и развития систем аппаратно-программного комплекса «Безопасный город»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6243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765666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2210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927923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муниципального образования, по отношению к базовому периоду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0304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933893"/>
              </p:ext>
            </p:extLst>
          </p:nvPr>
        </p:nvGraphicFramePr>
        <p:xfrm>
          <a:off x="539552" y="836712"/>
          <a:ext cx="8424936" cy="3254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Обеспечение мероприятий гражданской обороны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процента запасов материально-технических, продовольственных и иных средств в целях гражданской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обороны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степени готовности к использованию по предназначению защитных сооружений и иных объектов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41473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496860"/>
              </p:ext>
            </p:extLst>
          </p:nvPr>
        </p:nvGraphicFramePr>
        <p:xfrm>
          <a:off x="539552" y="836712"/>
          <a:ext cx="8280919" cy="508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вовлеченных в индивидуальное жилищное строительство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Площадь земельных участков, вовлеченных в индивидуальное жилищное строительство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8067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005485"/>
              </p:ext>
            </p:extLst>
          </p:nvPr>
        </p:nvGraphicFramePr>
        <p:xfrm>
          <a:off x="539552" y="836712"/>
          <a:ext cx="8280919" cy="5967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пострадавших граждан –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соинвесторов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права, которых обеспечены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Поиск и реализация решений по обеспечению прав пострадавших граждан-участников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проблемных объектов, по которым нарушены права участников долевого строительства «Проблемные стройки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Встречи с гражданами – участниками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66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536188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на приобретение жилого помещения или создание объекта индивидуального жилищного строительства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94161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130461"/>
              </p:ext>
            </p:extLst>
          </p:nvPr>
        </p:nvGraphicFramePr>
        <p:xfrm>
          <a:off x="539552" y="836712"/>
          <a:ext cx="8280919" cy="502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65959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79763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семей, имеющих семь и более детей»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1612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363916"/>
              </p:ext>
            </p:extLst>
          </p:nvPr>
        </p:nvGraphicFramePr>
        <p:xfrm>
          <a:off x="539552" y="836712"/>
          <a:ext cx="8280919" cy="4564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79953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65595"/>
              </p:ext>
            </p:extLst>
          </p:nvPr>
        </p:nvGraphicFramePr>
        <p:xfrm>
          <a:off x="539552" y="836712"/>
          <a:ext cx="8280919" cy="4550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8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реализованных мероприятий по благоустройству общественных территорий, в том числе: пешеходные зоны, набережные, скверы, зоны отдыха, площади, стелы,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парки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разработанных концепций благоустройства общественных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установленных детских игровых площадок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благоустроенных дворовых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0,7 /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033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30739"/>
              </p:ext>
            </p:extLst>
          </p:nvPr>
        </p:nvGraphicFramePr>
        <p:xfrm>
          <a:off x="431540" y="332656"/>
          <a:ext cx="8280919" cy="4995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объектов электросетевого хозяйства, на которых реализованы мероприятия по устройству и капитальному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ремонту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объектов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архитектурно-художественного освещения, на которых реализованы мероприятия по устройству и капитальному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ремонту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среды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Реализованы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проекты победителей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Всероссийского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конкурса лучших проектов создания комфортной городской среды в малых городах и исторических поселениях, не менее единицы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245028"/>
              </p:ext>
            </p:extLst>
          </p:nvPr>
        </p:nvGraphicFramePr>
        <p:xfrm>
          <a:off x="431540" y="332656"/>
          <a:ext cx="8280919" cy="5456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Соответствие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числа посетителей парков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установленных детских игровых площадок в парках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созданных и благоустроенных парков культуры и отдыха на территории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области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97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/>
                        </a:rPr>
                        <a:t>кв.метр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11 990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1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473667"/>
              </p:ext>
            </p:extLst>
          </p:nvPr>
        </p:nvGraphicFramePr>
        <p:xfrm>
          <a:off x="539552" y="836712"/>
          <a:ext cx="8280919" cy="3488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значениям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светильников наружного освещения, управление которыми осуществляется с использованием автоматизированных систем управления наружным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освещением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4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46707"/>
              </p:ext>
            </p:extLst>
          </p:nvPr>
        </p:nvGraphicFramePr>
        <p:xfrm>
          <a:off x="539552" y="836712"/>
          <a:ext cx="8280919" cy="3063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6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98322"/>
              </p:ext>
            </p:extLst>
          </p:nvPr>
        </p:nvGraphicFramePr>
        <p:xfrm>
          <a:off x="539552" y="836712"/>
          <a:ext cx="8280919" cy="5292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25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116,9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117,8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134,9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159,9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 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88,06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95,73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многопрофильных индустриальных парков, технологических парков, промышленных площадок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5307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привлеченных резидентов на территории муниципальных образований Московской области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Площадь территории, на которую привлечены новые резиденты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18513</TotalTime>
  <Words>16767</Words>
  <Application>Microsoft Office PowerPoint</Application>
  <PresentationFormat>Экран (4:3)</PresentationFormat>
  <Paragraphs>5116</Paragraphs>
  <Slides>145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145</vt:i4>
      </vt:variant>
    </vt:vector>
  </HeadingPairs>
  <TitlesOfParts>
    <vt:vector size="158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TimesET</vt:lpstr>
      <vt:lpstr>Verdana</vt:lpstr>
      <vt:lpstr>Wingdings</vt:lpstr>
      <vt:lpstr>Wingdings 2</vt:lpstr>
      <vt:lpstr>Wingdings 3</vt:lpstr>
      <vt:lpstr>Открытая</vt:lpstr>
      <vt:lpstr>Бюджет для граждан на основе  бюджета городского округа Домодедово  на 2021 год и плановый период 2022 и 2023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                                              Численность постоянного населения             (тыс. чел.)</vt:lpstr>
      <vt:lpstr>Среднемесячная заработная плата работников крупных и средних организаций     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2021 год и плановый период 2022 и 2023 гг. в сравнении с фактическим исполнением 2017-2019 годов и ожидаемым исполнением 2020 года                                                                                                                                            млн. руб.</vt:lpstr>
      <vt:lpstr>Муниципальный долг</vt:lpstr>
      <vt:lpstr>Объем и структура муниципального внутреннего долга городского округа Домодедово </vt:lpstr>
      <vt:lpstr>Динамика доходов 2019-2023 гг.                                                                                              млн. руб.</vt:lpstr>
      <vt:lpstr>Презентация PowerPoint</vt:lpstr>
      <vt:lpstr>Презентация PowerPoint</vt:lpstr>
      <vt:lpstr>Структура неналоговых доходов</vt:lpstr>
      <vt:lpstr>Изменение структуры налоговых и неналоговых доходов городского округа Домодедово за 2019-2023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2019-2023 гг. (млн.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Расходы бюджета городского округа в 2019-2023 годах по программам</vt:lpstr>
      <vt:lpstr>Расходы бюджета городского округа в 2019-2023 годах по программам</vt:lpstr>
      <vt:lpstr>Программные расходы                                                                                                             млн. руб.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2761</cp:revision>
  <cp:lastPrinted>2021-02-26T07:06:35Z</cp:lastPrinted>
  <dcterms:created xsi:type="dcterms:W3CDTF">2015-09-30T07:48:07Z</dcterms:created>
  <dcterms:modified xsi:type="dcterms:W3CDTF">2024-12-26T15:02:47Z</dcterms:modified>
</cp:coreProperties>
</file>